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4" r:id="rId3"/>
    <p:sldId id="275" r:id="rId4"/>
    <p:sldId id="276" r:id="rId5"/>
    <p:sldId id="277" r:id="rId6"/>
    <p:sldId id="278" r:id="rId7"/>
    <p:sldId id="257" r:id="rId8"/>
    <p:sldId id="266" r:id="rId9"/>
    <p:sldId id="264" r:id="rId10"/>
    <p:sldId id="267" r:id="rId11"/>
    <p:sldId id="268" r:id="rId12"/>
    <p:sldId id="269" r:id="rId13"/>
    <p:sldId id="258" r:id="rId14"/>
    <p:sldId id="265" r:id="rId15"/>
    <p:sldId id="259" r:id="rId16"/>
    <p:sldId id="260" r:id="rId17"/>
    <p:sldId id="261" r:id="rId18"/>
    <p:sldId id="262" r:id="rId19"/>
    <p:sldId id="263" r:id="rId20"/>
    <p:sldId id="272" r:id="rId21"/>
    <p:sldId id="273" r:id="rId22"/>
    <p:sldId id="270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Skoroszyt_programu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explosion val="25"/>
          <c:cat>
            <c:strRef>
              <c:f>Arkusz1!$A$2:$A$4</c:f>
              <c:strCache>
                <c:ptCount val="3"/>
                <c:pt idx="0">
                  <c:v>węglowodany</c:v>
                </c:pt>
                <c:pt idx="1">
                  <c:v>tłuszcze</c:v>
                </c:pt>
                <c:pt idx="2">
                  <c:v>białka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42</c:v>
                </c:pt>
                <c:pt idx="1">
                  <c:v>33</c:v>
                </c:pt>
                <c:pt idx="2">
                  <c:v>17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0.13251</cdr:x>
      <cdr:y>0.50527</cdr:y>
    </cdr:from>
    <cdr:to>
      <cdr:x>0.24362</cdr:x>
      <cdr:y>0.7073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090464" y="22868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b="0" dirty="0" smtClean="0"/>
            <a:t>30-35%</a:t>
          </a:r>
          <a:endParaRPr lang="pl-PL" sz="1800" b="0" dirty="0"/>
        </a:p>
      </cdr:txBody>
    </cdr:sp>
  </cdr:relSizeAnchor>
  <cdr:relSizeAnchor xmlns:cdr="http://schemas.openxmlformats.org/drawingml/2006/chartDrawing">
    <cdr:from>
      <cdr:x>0.22875</cdr:x>
      <cdr:y>0.13934</cdr:y>
    </cdr:from>
    <cdr:to>
      <cdr:x>0.33986</cdr:x>
      <cdr:y>0.34137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1882552" y="63063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800" dirty="0" smtClean="0">
              <a:solidFill>
                <a:schemeClr val="tx1"/>
              </a:solidFill>
            </a:rPr>
            <a:t>15-20%</a:t>
          </a:r>
          <a:endParaRPr lang="pl-PL" sz="18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004E7-C69C-4743-8876-81BFD2599528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44BDE-6DD8-409E-8041-1A7A9EC3894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52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E885E-0BE1-4D79-9DA2-4A3EAD6723E6}" type="slidenum">
              <a:rPr lang="pl-PL" smtClean="0"/>
              <a:pPr/>
              <a:t>20</a:t>
            </a:fld>
            <a:endParaRPr lang="pl-P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523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7E885E-0BE1-4D79-9DA2-4A3EAD6723E6}" type="slidenum">
              <a:rPr lang="pl-PL" smtClean="0"/>
              <a:pPr/>
              <a:t>21</a:t>
            </a:fld>
            <a:endParaRPr lang="pl-P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44BDE-6DD8-409E-8041-1A7A9EC3894C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2014-03-21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Żywienie chorych z cukrzycą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Małgorzata </a:t>
            </a:r>
            <a:r>
              <a:rPr lang="pl-PL" dirty="0" err="1" smtClean="0"/>
              <a:t>Łyszkowska</a:t>
            </a:r>
            <a:endParaRPr lang="pl-PL" dirty="0" smtClean="0"/>
          </a:p>
          <a:p>
            <a:r>
              <a:rPr lang="pl-PL" dirty="0" smtClean="0"/>
              <a:t>Klinika Chirurgii Dziecięcej i Transplantacji Narządów </a:t>
            </a:r>
            <a:r>
              <a:rPr lang="pl-PL" dirty="0" err="1" smtClean="0"/>
              <a:t>IP-CZD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Wymienniki węglowodanowe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1710755"/>
          </a:xfrm>
        </p:spPr>
        <p:txBody>
          <a:bodyPr/>
          <a:lstStyle/>
          <a:p>
            <a:r>
              <a:rPr lang="pl-PL" dirty="0" smtClean="0"/>
              <a:t>Określenie 1 WW zawartego w g pokarmu lub określonego w miarach kuchennych</a:t>
            </a:r>
          </a:p>
          <a:p>
            <a:r>
              <a:rPr lang="pl-PL" dirty="0" smtClean="0"/>
              <a:t>Co na co można wymienić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27584" y="3501008"/>
            <a:ext cx="7560840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WW to</a:t>
            </a:r>
            <a:r>
              <a:rPr lang="pl-PL" dirty="0" smtClean="0">
                <a:solidFill>
                  <a:srgbClr val="0070C0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 ½ kajzerki (20g) = chrupki kukurydziane bezcukrowe 20 sztuk (15g)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 2 czubate łyżki </a:t>
            </a: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ugotowanego </a:t>
            </a: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makaronu (40-50g) =</a:t>
            </a:r>
          </a:p>
          <a:p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	2-3 łyżki ugotowanego ryżu lub kaszy gryczanej (40-50g) =</a:t>
            </a:r>
          </a:p>
          <a:p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		1 mały ziemniak (60g)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 1 </a:t>
            </a:r>
            <a:r>
              <a:rPr lang="pl-PL" dirty="0" err="1" smtClean="0">
                <a:solidFill>
                  <a:schemeClr val="tx2">
                    <a:lumMod val="25000"/>
                  </a:schemeClr>
                </a:solidFill>
              </a:rPr>
              <a:t>śr</a:t>
            </a: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. jabłko ze skórką (140g) = 1 </a:t>
            </a:r>
            <a:r>
              <a:rPr lang="pl-PL" dirty="0" err="1" smtClean="0">
                <a:solidFill>
                  <a:schemeClr val="tx2">
                    <a:lumMod val="25000"/>
                  </a:schemeClr>
                </a:solidFill>
              </a:rPr>
              <a:t>śr</a:t>
            </a: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. kiwi (90g) = 5 szt. śliwek (100g) =</a:t>
            </a:r>
          </a:p>
          <a:p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	1 </a:t>
            </a:r>
            <a:r>
              <a:rPr lang="pl-PL" dirty="0" err="1" smtClean="0">
                <a:solidFill>
                  <a:schemeClr val="tx2">
                    <a:lumMod val="25000"/>
                  </a:schemeClr>
                </a:solidFill>
              </a:rPr>
              <a:t>szkl</a:t>
            </a: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. porzeczek, poziomek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 2 płaskie łyżeczki cukru (10g) = 1 łyżeczka miodu (15g) =</a:t>
            </a:r>
          </a:p>
          <a:p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	1/5 tabliczki czekolady gorzkiej (20g) =</a:t>
            </a:r>
          </a:p>
          <a:p>
            <a:r>
              <a:rPr lang="pl-PL" dirty="0" smtClean="0">
                <a:solidFill>
                  <a:schemeClr val="tx2">
                    <a:lumMod val="25000"/>
                  </a:schemeClr>
                </a:solidFill>
              </a:rPr>
              <a:t>		3 łyżeczki dżemu niskosłodzonego</a:t>
            </a:r>
            <a:endParaRPr lang="pl-PL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Indeks </a:t>
            </a:r>
            <a:r>
              <a:rPr lang="pl-PL" dirty="0" err="1" smtClean="0"/>
              <a:t>glikemiczny</a:t>
            </a:r>
            <a:r>
              <a:rPr lang="pl-PL" dirty="0" smtClean="0"/>
              <a:t> (IG)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Szybkość z jaką wzrasta stężenie glukozy we krwi po spożyciu posiłku zawierającego zależy od: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Rodzaju produktu spożywczego (zawartość węglowodanów, ich rodzaj)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Zawartości błonnika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Zawartości białka i tłuszczu</a:t>
            </a:r>
          </a:p>
          <a:p>
            <a:pPr lvl="1">
              <a:buFont typeface="Arial" pitchFamily="34" charset="0"/>
              <a:buChar char="•"/>
            </a:pPr>
            <a:r>
              <a:rPr lang="pl-PL" dirty="0" smtClean="0"/>
              <a:t>Sposobu przygotowania posiłku - </a:t>
            </a:r>
            <a:r>
              <a:rPr lang="pl-PL" sz="1600" i="1" dirty="0" smtClean="0">
                <a:solidFill>
                  <a:srgbClr val="FFFF00"/>
                </a:solidFill>
              </a:rPr>
              <a:t>rozgotowanie produktu 						zwiększa IG</a:t>
            </a:r>
            <a:endParaRPr lang="pl-PL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5148064" y="4149080"/>
            <a:ext cx="189735" cy="64807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415543" y="4293096"/>
            <a:ext cx="30675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i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zwalniają wchłanianie węglowodanów</a:t>
            </a:r>
            <a:endParaRPr lang="pl-PL" sz="1600" i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Wymiennik białkowo-tłuszczowy (WBT)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2070795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1 WBT to taka ilość produktu pochodzącego z białka lub tłuszczu, która dostarcza 100kcal</a:t>
            </a:r>
          </a:p>
          <a:p>
            <a:pPr lvl="1"/>
            <a:r>
              <a:rPr lang="pl-PL" dirty="0" smtClean="0"/>
              <a:t>1 g białka dostarcza 4 kcal</a:t>
            </a:r>
          </a:p>
          <a:p>
            <a:pPr lvl="1"/>
            <a:r>
              <a:rPr lang="pl-PL" dirty="0" smtClean="0"/>
              <a:t>1 g tłuszczu dostarcza 9 kcal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39552" y="4509120"/>
            <a:ext cx="8064896" cy="20313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Zastosowanie WBT – podczas insulinoterapii przy użyciu pompy insulinowej: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 bolus prosty – przy posiłkach węglowodanowych; jako korekta hiperglikemii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 bolus przedłużony – przy posiłkach białkowo-tłuszczowych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 bolus złożony, czyli kombinacja dwóch poprzednich – przy posiłkach węglowodanowo-</a:t>
            </a:r>
          </a:p>
          <a:p>
            <a:r>
              <a:rPr lang="pl-PL" dirty="0" smtClean="0"/>
              <a:t>         białkowo-tłuszczowych (produkty z </a:t>
            </a:r>
            <a:r>
              <a:rPr lang="pl-PL" dirty="0" err="1" smtClean="0"/>
              <a:t>McDonalda</a:t>
            </a:r>
            <a:r>
              <a:rPr lang="pl-PL" dirty="0" smtClean="0"/>
              <a:t>, pizza);   przy posiłkach         	białkowo-tłuszczowych przy podwyższonej </a:t>
            </a:r>
            <a:r>
              <a:rPr lang="pl-PL" dirty="0" err="1" smtClean="0"/>
              <a:t>glikemii</a:t>
            </a:r>
            <a:r>
              <a:rPr lang="pl-PL" dirty="0" smtClean="0"/>
              <a:t> </a:t>
            </a:r>
            <a:r>
              <a:rPr lang="pl-PL" dirty="0" err="1" smtClean="0"/>
              <a:t>przedposiłkowej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27584" y="3645024"/>
            <a:ext cx="756084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Na każde 100 kcal pochodzące z produktu białkowo-tłuszczowego </a:t>
            </a:r>
          </a:p>
          <a:p>
            <a:r>
              <a:rPr lang="pl-PL" dirty="0" smtClean="0"/>
              <a:t>potrzebna jest taka sama ilość insuliny, jak na 1 WW w danej porze dnia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Weglowodany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Przeważają węglowodany o niskim indeksie </a:t>
            </a:r>
            <a:r>
              <a:rPr lang="pl-PL" dirty="0" err="1" smtClean="0"/>
              <a:t>glikemicznym</a:t>
            </a:r>
            <a:r>
              <a:rPr lang="pl-PL" dirty="0" smtClean="0"/>
              <a:t> (&lt;50 IG) = </a:t>
            </a:r>
            <a:r>
              <a:rPr lang="pl-PL" dirty="0" err="1" smtClean="0"/>
              <a:t>wolnowchłanialne</a:t>
            </a:r>
            <a:endParaRPr lang="pl-PL" dirty="0" smtClean="0"/>
          </a:p>
          <a:p>
            <a:r>
              <a:rPr lang="pl-PL" dirty="0" smtClean="0"/>
              <a:t>Węglowodany </a:t>
            </a:r>
            <a:r>
              <a:rPr lang="pl-PL" dirty="0" err="1" smtClean="0"/>
              <a:t>szybkowchłanialne</a:t>
            </a:r>
            <a:r>
              <a:rPr lang="pl-PL" dirty="0" smtClean="0"/>
              <a:t> (proste i dwucukry) ograniczone do minimum</a:t>
            </a:r>
          </a:p>
          <a:p>
            <a:r>
              <a:rPr lang="pl-PL" dirty="0" smtClean="0"/>
              <a:t>Błonnik pokarmowy 25-40g/dobę</a:t>
            </a:r>
          </a:p>
          <a:p>
            <a:pPr lvl="1"/>
            <a:r>
              <a:rPr lang="pl-PL" b="1" dirty="0" smtClean="0">
                <a:solidFill>
                  <a:srgbClr val="FFC000"/>
                </a:solidFill>
              </a:rPr>
              <a:t>TAK</a:t>
            </a:r>
            <a:r>
              <a:rPr lang="pl-PL" dirty="0" smtClean="0"/>
              <a:t> – rozpuszczalne frakcje błonnika: pektyny, beta-glukany (spowalniają wchłanianie cukrów)</a:t>
            </a:r>
          </a:p>
          <a:p>
            <a:r>
              <a:rPr lang="pl-PL" dirty="0" smtClean="0"/>
              <a:t>Substancje słodzące (słodziki) w dawce zalecanej przez producenta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NIE</a:t>
            </a:r>
            <a:r>
              <a:rPr lang="pl-PL" dirty="0" smtClean="0"/>
              <a:t> – fruktoza jako zamiennik cukru</a:t>
            </a:r>
          </a:p>
          <a:p>
            <a:r>
              <a:rPr lang="pl-PL" dirty="0" smtClean="0"/>
              <a:t>Owoce </a:t>
            </a:r>
            <a:r>
              <a:rPr lang="pl-PL" b="1" dirty="0" smtClean="0">
                <a:solidFill>
                  <a:srgbClr val="FFC000"/>
                </a:solidFill>
              </a:rPr>
              <a:t>TAK</a:t>
            </a:r>
            <a:r>
              <a:rPr lang="pl-PL" b="1" dirty="0" smtClean="0"/>
              <a:t>,</a:t>
            </a:r>
            <a:r>
              <a:rPr lang="pl-PL" b="1" dirty="0" smtClean="0">
                <a:solidFill>
                  <a:srgbClr val="FFC000"/>
                </a:solidFill>
              </a:rPr>
              <a:t> </a:t>
            </a:r>
            <a:r>
              <a:rPr lang="pl-PL" dirty="0" smtClean="0"/>
              <a:t>ale tylko ok. 200-300g/dobę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Indeks </a:t>
            </a:r>
            <a:r>
              <a:rPr lang="pl-PL" dirty="0" err="1" smtClean="0"/>
              <a:t>glikemiczny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&lt; 50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597743"/>
          </a:xfrm>
        </p:spPr>
        <p:txBody>
          <a:bodyPr/>
          <a:lstStyle/>
          <a:p>
            <a:r>
              <a:rPr lang="pl-PL" dirty="0" smtClean="0"/>
              <a:t>&gt;50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Ryż brązowy lub długi </a:t>
            </a:r>
            <a:r>
              <a:rPr lang="pl-PL" dirty="0" err="1" smtClean="0"/>
              <a:t>Basmati</a:t>
            </a:r>
            <a:r>
              <a:rPr lang="pl-PL" dirty="0" smtClean="0"/>
              <a:t> – 50</a:t>
            </a:r>
          </a:p>
          <a:p>
            <a:r>
              <a:rPr lang="pl-PL" dirty="0" err="1" smtClean="0"/>
              <a:t>Spagetti</a:t>
            </a:r>
            <a:r>
              <a:rPr lang="pl-PL" dirty="0" smtClean="0"/>
              <a:t> al </a:t>
            </a:r>
            <a:r>
              <a:rPr lang="pl-PL" dirty="0" err="1" smtClean="0"/>
              <a:t>dente</a:t>
            </a:r>
            <a:r>
              <a:rPr lang="pl-PL" dirty="0" smtClean="0"/>
              <a:t> – 45</a:t>
            </a:r>
          </a:p>
          <a:p>
            <a:r>
              <a:rPr lang="pl-PL" dirty="0" smtClean="0"/>
              <a:t>Chleb żytni pełnoziarnisty, pumpernikiel – 40</a:t>
            </a:r>
          </a:p>
          <a:p>
            <a:r>
              <a:rPr lang="pl-PL" dirty="0" smtClean="0"/>
              <a:t>Płatki zbożowe – 40</a:t>
            </a:r>
          </a:p>
          <a:p>
            <a:r>
              <a:rPr lang="pl-PL" dirty="0" smtClean="0"/>
              <a:t>Soki owocowe bez cukru – 40</a:t>
            </a:r>
          </a:p>
          <a:p>
            <a:r>
              <a:rPr lang="pl-PL" dirty="0" smtClean="0"/>
              <a:t>Ryby – 38</a:t>
            </a:r>
          </a:p>
          <a:p>
            <a:r>
              <a:rPr lang="pl-PL" dirty="0" smtClean="0"/>
              <a:t>Figi – 35</a:t>
            </a:r>
          </a:p>
          <a:p>
            <a:r>
              <a:rPr lang="pl-PL" dirty="0" smtClean="0"/>
              <a:t>Morele suszone – 30</a:t>
            </a:r>
          </a:p>
          <a:p>
            <a:r>
              <a:rPr lang="pl-PL" dirty="0" smtClean="0"/>
              <a:t>Produkty z mleka – 30</a:t>
            </a:r>
          </a:p>
          <a:p>
            <a:r>
              <a:rPr lang="pl-PL" dirty="0" smtClean="0"/>
              <a:t>Czarna czekolada – 22</a:t>
            </a:r>
          </a:p>
          <a:p>
            <a:r>
              <a:rPr lang="pl-PL" dirty="0" smtClean="0"/>
              <a:t>Orzechy – 22</a:t>
            </a:r>
          </a:p>
          <a:p>
            <a:r>
              <a:rPr lang="pl-PL" dirty="0" smtClean="0"/>
              <a:t>Soja – 15</a:t>
            </a:r>
          </a:p>
          <a:p>
            <a:r>
              <a:rPr lang="pl-PL" dirty="0" smtClean="0"/>
              <a:t>Morele 15</a:t>
            </a:r>
          </a:p>
          <a:p>
            <a:r>
              <a:rPr lang="pl-PL" dirty="0" smtClean="0"/>
              <a:t>Warzywa zielone, pomidory, czosnek, cebula, bakłażany 15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48880"/>
            <a:ext cx="4041775" cy="41764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pl-PL" sz="1400" dirty="0" smtClean="0"/>
              <a:t>Maltoza (piwo) – 110</a:t>
            </a:r>
          </a:p>
          <a:p>
            <a:r>
              <a:rPr lang="pl-PL" sz="1400" dirty="0" smtClean="0"/>
              <a:t>Daktyle suszone – 103</a:t>
            </a:r>
          </a:p>
          <a:p>
            <a:r>
              <a:rPr lang="pl-PL" sz="1400" dirty="0" smtClean="0"/>
              <a:t>Glukoza -100</a:t>
            </a:r>
          </a:p>
          <a:p>
            <a:r>
              <a:rPr lang="pl-PL" sz="1400" dirty="0" smtClean="0"/>
              <a:t>Chleb </a:t>
            </a:r>
            <a:r>
              <a:rPr lang="pl-PL" sz="1400" dirty="0" err="1" smtClean="0"/>
              <a:t>wysokooczyszczony</a:t>
            </a:r>
            <a:r>
              <a:rPr lang="pl-PL" sz="1400" dirty="0" smtClean="0"/>
              <a:t> – 95</a:t>
            </a:r>
          </a:p>
          <a:p>
            <a:r>
              <a:rPr lang="pl-PL" sz="1400" dirty="0" smtClean="0"/>
              <a:t>Ziemniaki pieczone – 95</a:t>
            </a:r>
          </a:p>
          <a:p>
            <a:r>
              <a:rPr lang="pl-PL" sz="1400" dirty="0" smtClean="0"/>
              <a:t>Płatki kukurydziane, </a:t>
            </a:r>
            <a:r>
              <a:rPr lang="pl-PL" sz="1400" dirty="0" err="1" smtClean="0"/>
              <a:t>popkorn</a:t>
            </a:r>
            <a:r>
              <a:rPr lang="pl-PL" sz="1400" dirty="0" smtClean="0"/>
              <a:t> – 85</a:t>
            </a:r>
          </a:p>
          <a:p>
            <a:r>
              <a:rPr lang="pl-PL" sz="1400" dirty="0" smtClean="0"/>
              <a:t>Naleśniki – 85</a:t>
            </a:r>
          </a:p>
          <a:p>
            <a:r>
              <a:rPr lang="pl-PL" sz="1400" dirty="0" smtClean="0"/>
              <a:t>Marchew gotowana – 85</a:t>
            </a:r>
          </a:p>
          <a:p>
            <a:r>
              <a:rPr lang="pl-PL" sz="1400" dirty="0" smtClean="0"/>
              <a:t>Dynia – 75</a:t>
            </a:r>
          </a:p>
          <a:p>
            <a:r>
              <a:rPr lang="pl-PL" sz="1400" dirty="0" smtClean="0"/>
              <a:t>Rzepa – 72</a:t>
            </a:r>
          </a:p>
          <a:p>
            <a:r>
              <a:rPr lang="pl-PL" sz="1400" dirty="0" smtClean="0"/>
              <a:t>Czekolada, herbatniki, pierogi, kluski – 70</a:t>
            </a:r>
          </a:p>
          <a:p>
            <a:r>
              <a:rPr lang="pl-PL" sz="1400" dirty="0" smtClean="0"/>
              <a:t>Ziemniaki gotowane – 70</a:t>
            </a:r>
          </a:p>
          <a:p>
            <a:r>
              <a:rPr lang="pl-PL" sz="1400" dirty="0" smtClean="0"/>
              <a:t>Buraki – 65</a:t>
            </a:r>
          </a:p>
          <a:p>
            <a:r>
              <a:rPr lang="pl-PL" sz="1400" dirty="0" smtClean="0"/>
              <a:t>Rodzynki – 65</a:t>
            </a:r>
          </a:p>
          <a:p>
            <a:r>
              <a:rPr lang="pl-PL" sz="1400" dirty="0" smtClean="0"/>
              <a:t>Lody – 61</a:t>
            </a:r>
          </a:p>
          <a:p>
            <a:r>
              <a:rPr lang="pl-PL" sz="1400" dirty="0" smtClean="0"/>
              <a:t>Banan, melon, ananas – 60</a:t>
            </a:r>
          </a:p>
          <a:p>
            <a:r>
              <a:rPr lang="pl-PL" sz="1400" dirty="0" smtClean="0"/>
              <a:t>Brzoskwinie – 57</a:t>
            </a:r>
          </a:p>
          <a:p>
            <a:r>
              <a:rPr lang="pl-PL" sz="1400" dirty="0" smtClean="0"/>
              <a:t>Kasza gryczana – 54</a:t>
            </a:r>
          </a:p>
          <a:p>
            <a:r>
              <a:rPr lang="pl-PL" sz="1400" dirty="0" smtClean="0"/>
              <a:t>Kiwi - 53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Tłuszcze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Tłuszcze nasycone</a:t>
            </a:r>
          </a:p>
          <a:p>
            <a:pPr lvl="1"/>
            <a:r>
              <a:rPr lang="pl-PL" dirty="0" smtClean="0"/>
              <a:t>&lt; 10% wartości en. diety</a:t>
            </a:r>
          </a:p>
          <a:p>
            <a:pPr lvl="1"/>
            <a:r>
              <a:rPr lang="pl-PL" dirty="0" smtClean="0"/>
              <a:t>&lt; 7% wartości en. diety przy stężeniu cholesterolu LDL &gt; lub =100 mg/dl</a:t>
            </a:r>
          </a:p>
          <a:p>
            <a:r>
              <a:rPr lang="pl-PL" dirty="0" smtClean="0"/>
              <a:t>Tłuszcze </a:t>
            </a:r>
            <a:r>
              <a:rPr lang="pl-PL" dirty="0" err="1" smtClean="0"/>
              <a:t>jednonienasycone</a:t>
            </a:r>
            <a:endParaRPr lang="pl-PL" dirty="0" smtClean="0"/>
          </a:p>
          <a:p>
            <a:pPr lvl="1"/>
            <a:r>
              <a:rPr lang="pl-PL" dirty="0" smtClean="0"/>
              <a:t>10 – 15% wartości en. diety</a:t>
            </a:r>
          </a:p>
          <a:p>
            <a:r>
              <a:rPr lang="pl-PL" dirty="0" smtClean="0"/>
              <a:t>Tłuszcze </a:t>
            </a:r>
            <a:r>
              <a:rPr lang="pl-PL" dirty="0" err="1" smtClean="0"/>
              <a:t>wielonienasycone</a:t>
            </a:r>
            <a:endParaRPr lang="pl-PL" dirty="0" smtClean="0"/>
          </a:p>
          <a:p>
            <a:pPr lvl="1"/>
            <a:r>
              <a:rPr lang="pl-PL" dirty="0" smtClean="0"/>
              <a:t>6 – 10% wartości en. diety:</a:t>
            </a:r>
          </a:p>
          <a:p>
            <a:pPr lvl="2"/>
            <a:r>
              <a:rPr lang="pl-PL" dirty="0" smtClean="0"/>
              <a:t>kw. </a:t>
            </a:r>
            <a:r>
              <a:rPr lang="pl-PL" dirty="0" err="1" smtClean="0"/>
              <a:t>tł</a:t>
            </a:r>
            <a:r>
              <a:rPr lang="pl-PL" dirty="0" smtClean="0"/>
              <a:t>. n-6 ok. 5 – 8%</a:t>
            </a:r>
          </a:p>
          <a:p>
            <a:pPr lvl="2"/>
            <a:r>
              <a:rPr lang="pl-PL" dirty="0" smtClean="0"/>
              <a:t>kw. </a:t>
            </a:r>
            <a:r>
              <a:rPr lang="pl-PL" dirty="0" err="1" smtClean="0"/>
              <a:t>tł</a:t>
            </a:r>
            <a:r>
              <a:rPr lang="pl-PL" dirty="0" smtClean="0"/>
              <a:t>. n-3 ok. 1 – 2%</a:t>
            </a:r>
          </a:p>
          <a:p>
            <a:r>
              <a:rPr lang="pl-PL" dirty="0" smtClean="0"/>
              <a:t>Cholesterol</a:t>
            </a:r>
          </a:p>
          <a:p>
            <a:pPr lvl="1"/>
            <a:r>
              <a:rPr lang="pl-PL" dirty="0" smtClean="0"/>
              <a:t>max 300 mg/dobę</a:t>
            </a:r>
          </a:p>
          <a:p>
            <a:pPr lvl="1"/>
            <a:r>
              <a:rPr lang="pl-PL" dirty="0" smtClean="0"/>
              <a:t>&lt; 200 mg/dobę przy stęż. cholesterolu LDL &gt; lub = 100 mg/dl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NIE</a:t>
            </a:r>
            <a:r>
              <a:rPr lang="pl-PL" dirty="0" smtClean="0"/>
              <a:t> – izomery trans kwasów tłuszczowych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Białka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15 – 20% ogółu spożywanej energii</a:t>
            </a:r>
          </a:p>
          <a:p>
            <a:r>
              <a:rPr lang="pl-PL" dirty="0" smtClean="0"/>
              <a:t> Dorośli - białko roślinne / białko zwierzęce 50% / </a:t>
            </a:r>
            <a:r>
              <a:rPr lang="pl-PL" dirty="0" err="1" smtClean="0"/>
              <a:t>50</a:t>
            </a:r>
            <a:r>
              <a:rPr lang="pl-PL" dirty="0" smtClean="0"/>
              <a:t>% lub przewaga białka roślinnego</a:t>
            </a:r>
          </a:p>
          <a:p>
            <a:r>
              <a:rPr lang="pl-PL" dirty="0" smtClean="0"/>
              <a:t> Dzieci – białko zwierzęce 60% ogółu spożywanego białka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Witaminy i mikroelementy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 ma wskazań do rutynowej </a:t>
            </a:r>
            <a:r>
              <a:rPr lang="pl-PL" dirty="0" err="1" smtClean="0"/>
              <a:t>suplementacji</a:t>
            </a:r>
            <a:endParaRPr lang="pl-PL" dirty="0" smtClean="0"/>
          </a:p>
          <a:p>
            <a:r>
              <a:rPr lang="pl-PL" dirty="0" smtClean="0"/>
              <a:t>Indywidualna </a:t>
            </a:r>
            <a:r>
              <a:rPr lang="pl-PL" dirty="0" err="1" smtClean="0"/>
              <a:t>suplementacja</a:t>
            </a:r>
            <a:r>
              <a:rPr lang="pl-PL" dirty="0" smtClean="0"/>
              <a:t> przy ich niedoborach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Alkohol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006899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NIE</a:t>
            </a:r>
            <a:r>
              <a:rPr lang="pl-PL" dirty="0" smtClean="0"/>
              <a:t> – </a:t>
            </a:r>
            <a:r>
              <a:rPr lang="pl-PL" dirty="0" err="1" smtClean="0"/>
              <a:t>dyslipidemia</a:t>
            </a:r>
            <a:r>
              <a:rPr lang="pl-PL" dirty="0" smtClean="0"/>
              <a:t>, neuropatia, po przebytym zapaleniu trzustki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Dopuszczalne spożywanie w przeliczeniu na czysty alkohol etylowy</a:t>
            </a:r>
          </a:p>
          <a:p>
            <a:pPr lvl="1"/>
            <a:r>
              <a:rPr lang="pl-PL" dirty="0" smtClean="0"/>
              <a:t>20 g / dobę – kobiety</a:t>
            </a:r>
          </a:p>
          <a:p>
            <a:pPr lvl="1"/>
            <a:r>
              <a:rPr lang="pl-PL" dirty="0" smtClean="0"/>
              <a:t>30 g / dobę – mężczyźni</a:t>
            </a:r>
          </a:p>
        </p:txBody>
      </p:sp>
      <p:sp>
        <p:nvSpPr>
          <p:cNvPr id="5" name="Prostokąt 4"/>
          <p:cNvSpPr/>
          <p:nvPr/>
        </p:nvSpPr>
        <p:spPr>
          <a:xfrm>
            <a:off x="539552" y="5085184"/>
            <a:ext cx="26887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Alkohol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292080" y="5229200"/>
            <a:ext cx="3600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3200" dirty="0" smtClean="0"/>
              <a:t>ryzyko hipoglikemii</a:t>
            </a:r>
            <a:endParaRPr lang="pl-PL" sz="3200" dirty="0"/>
          </a:p>
        </p:txBody>
      </p:sp>
      <p:cxnSp>
        <p:nvCxnSpPr>
          <p:cNvPr id="8" name="Łącznik prosty ze strzałką 7"/>
          <p:cNvCxnSpPr/>
          <p:nvPr/>
        </p:nvCxnSpPr>
        <p:spPr>
          <a:xfrm flipV="1">
            <a:off x="3203848" y="5589240"/>
            <a:ext cx="2063779" cy="2526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3123343" y="4869160"/>
            <a:ext cx="2152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i="1" dirty="0" smtClean="0"/>
              <a:t>hamowanie uwalnianie</a:t>
            </a:r>
          </a:p>
          <a:p>
            <a:pPr algn="ctr"/>
            <a:r>
              <a:rPr lang="pl-PL" i="1" dirty="0" smtClean="0"/>
              <a:t>glukozy z wątroby</a:t>
            </a:r>
            <a:endParaRPr lang="pl-P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NaCl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5000 – 6000 mg/dobę</a:t>
            </a:r>
          </a:p>
          <a:p>
            <a:r>
              <a:rPr lang="pl-PL" dirty="0" smtClean="0"/>
              <a:t>Umiarkowane nadciśnienie tętnicze &lt; lub = 4800 mg/dobę</a:t>
            </a:r>
          </a:p>
          <a:p>
            <a:r>
              <a:rPr lang="pl-PL" dirty="0" smtClean="0"/>
              <a:t>Nadciśnienie tętnicze + nefropatia </a:t>
            </a:r>
            <a:r>
              <a:rPr lang="pl-PL" smtClean="0"/>
              <a:t>&lt; lub = 4000 mg/dl</a:t>
            </a: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Zalecenia PTD, 2012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z="2800" b="1" smtClean="0"/>
              <a:t>Zalecenia dietetyczne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Celem leczenia dietetycznego i farmakologicznego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z="2800" smtClean="0"/>
              <a:t>chorych na cukrzycę jest dążenie do: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indywidualnie wyznaczonych dla każdego chorego stężeń (przed i po posiłku) glukozy we krwi; 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optymalnego stężenia lipidów w surowicy;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optymalnych wartości ciśnienia tętniczego krwi </a:t>
            </a:r>
          </a:p>
          <a:p>
            <a:pPr eaLnBrk="1" hangingPunct="1">
              <a:lnSpc>
                <a:spcPct val="90000"/>
              </a:lnSpc>
            </a:pPr>
            <a:r>
              <a:rPr lang="pl-PL" sz="2800" smtClean="0"/>
              <a:t>oraz uzyskanie i utrzymywanie pożądanej masy ciała.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l-PL" sz="3200" dirty="0" smtClean="0"/>
              <a:t>Diety przemysłowe w żywieniu chorych na cukrzycę</a:t>
            </a:r>
            <a:endParaRPr lang="pl-PL" sz="3200" b="1" dirty="0" smtClean="0">
              <a:solidFill>
                <a:schemeClr val="accent1"/>
              </a:solidFill>
              <a:effectLst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274762" y="1285875"/>
            <a:ext cx="4593382" cy="15696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>
                <a:solidFill>
                  <a:srgbClr val="FFFF00"/>
                </a:solidFill>
              </a:rPr>
              <a:t>Skrobia, </a:t>
            </a:r>
            <a:r>
              <a:rPr lang="pl-PL" sz="2400" dirty="0" smtClean="0">
                <a:solidFill>
                  <a:srgbClr val="FFFF00"/>
                </a:solidFill>
              </a:rPr>
              <a:t>fruktoza + </a:t>
            </a:r>
            <a:r>
              <a:rPr lang="pl-PL" sz="2400" dirty="0">
                <a:solidFill>
                  <a:srgbClr val="FFFF00"/>
                </a:solidFill>
              </a:rPr>
              <a:t>błonnik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</a:rPr>
              <a:t>   węglowodanów</a:t>
            </a: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</a:rPr>
              <a:t>Niski indeks </a:t>
            </a:r>
            <a:r>
              <a:rPr lang="pl-PL" sz="2400" dirty="0" err="1">
                <a:solidFill>
                  <a:srgbClr val="FFFF00"/>
                </a:solidFill>
              </a:rPr>
              <a:t>glikemiczny</a:t>
            </a:r>
            <a:endParaRPr lang="pl-PL" sz="2400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pl-PL" sz="2400" dirty="0">
                <a:solidFill>
                  <a:srgbClr val="FFFF00"/>
                </a:solidFill>
              </a:rPr>
              <a:t>   tłuszczu</a:t>
            </a:r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1475656" y="1700808"/>
            <a:ext cx="0" cy="228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sp>
        <p:nvSpPr>
          <p:cNvPr id="45063" name="Line 6"/>
          <p:cNvSpPr>
            <a:spLocks noChangeShapeType="1"/>
          </p:cNvSpPr>
          <p:nvPr/>
        </p:nvSpPr>
        <p:spPr bwMode="auto">
          <a:xfrm flipV="1">
            <a:off x="1475656" y="2420888"/>
            <a:ext cx="0" cy="304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l-PL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395536" y="3356992"/>
          <a:ext cx="8100394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76264"/>
                <a:gridCol w="864096"/>
                <a:gridCol w="1008113"/>
                <a:gridCol w="1152128"/>
                <a:gridCol w="1093669"/>
                <a:gridCol w="803062"/>
                <a:gridCol w="8030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Nazwa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kcal/ml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B%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W%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T%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EPA + DHA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MCT</a:t>
                      </a:r>
                      <a:endParaRPr lang="pl-P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Diasip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19,4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46,7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33,9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Diason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17,2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45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37,8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Diben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18,6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37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41,4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Diben</a:t>
                      </a:r>
                      <a:r>
                        <a:rPr lang="pl-PL" dirty="0" smtClean="0"/>
                        <a:t> Drink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20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35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42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Resource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Diabet</a:t>
                      </a:r>
                      <a:r>
                        <a:rPr lang="pl-PL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28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43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pl-PL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Novasource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Diabet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1,03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18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46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C00000"/>
                          </a:solidFill>
                        </a:rPr>
                        <a:t>33</a:t>
                      </a:r>
                      <a:endParaRPr lang="pl-P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l-PL" sz="3200" dirty="0" smtClean="0"/>
              <a:t>Diety przemysłowe w żywieniu chorych na cukrzycę</a:t>
            </a:r>
            <a:endParaRPr lang="pl-PL" sz="3200" b="1" dirty="0" smtClean="0">
              <a:solidFill>
                <a:schemeClr val="accent1"/>
              </a:solidFill>
              <a:effectLst/>
            </a:endParaRPr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</p:nvPr>
        </p:nvGraphicFramePr>
        <p:xfrm>
          <a:off x="395536" y="2708920"/>
          <a:ext cx="8316425" cy="328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2208"/>
                <a:gridCol w="1008113"/>
                <a:gridCol w="864096"/>
                <a:gridCol w="1008116"/>
                <a:gridCol w="648073"/>
                <a:gridCol w="864096"/>
                <a:gridCol w="1080120"/>
                <a:gridCol w="9716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Nazwa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Błonnik g/100ml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Lakto-za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Izomalto-za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Fru-ktoza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/>
                        <a:t>Skrobia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mOsmol</a:t>
                      </a:r>
                      <a:r>
                        <a:rPr lang="pl-PL" sz="1400" dirty="0" smtClean="0"/>
                        <a:t>/l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err="1" smtClean="0"/>
                        <a:t>Ent</a:t>
                      </a:r>
                      <a:r>
                        <a:rPr lang="pl-PL" sz="1400" dirty="0" smtClean="0"/>
                        <a:t>./p.o.</a:t>
                      </a:r>
                      <a:endParaRPr lang="pl-P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Diasip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365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p.o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Diason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Ent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Diben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345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Ent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Diben</a:t>
                      </a:r>
                      <a:r>
                        <a:rPr lang="pl-PL" dirty="0" smtClean="0"/>
                        <a:t> Drink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&lt;0,5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p.o.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Resource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Diabet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&lt;0,5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pl-PL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p.o.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Novasource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Diabet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1,7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&lt;0,1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pl-PL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rgbClr val="C00000"/>
                          </a:solidFill>
                        </a:rPr>
                        <a:t>-</a:t>
                      </a:r>
                      <a:endParaRPr lang="pl-PL" b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pl-PL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281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 smtClean="0"/>
                        <a:t>Ent</a:t>
                      </a:r>
                      <a:r>
                        <a:rPr lang="pl-PL" dirty="0" smtClean="0"/>
                        <a:t>/p.o.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7812360" y="170080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25556" y="2924944"/>
            <a:ext cx="32928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Cukrzyca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711878" y="764704"/>
            <a:ext cx="367440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cap="none" spc="300" dirty="0" smtClean="0">
                <a:ln w="11430" cmpd="sng">
                  <a:solidFill>
                    <a:srgbClr val="00B0F0"/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insulinoterapia</a:t>
            </a:r>
            <a:endParaRPr lang="pl-PL" sz="3200" b="1" cap="none" spc="300" dirty="0">
              <a:ln w="11430" cmpd="sng">
                <a:solidFill>
                  <a:srgbClr val="00B0F0"/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4808319" y="1340768"/>
            <a:ext cx="371287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3155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doustne leki</a:t>
            </a:r>
          </a:p>
          <a:p>
            <a:pPr algn="ctr"/>
            <a:r>
              <a:rPr lang="pl-PL" sz="3200" b="1" dirty="0" err="1" smtClean="0">
                <a:ln w="3155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hipoglikemizujące</a:t>
            </a:r>
            <a:endParaRPr lang="pl-PL" sz="3200" b="1" dirty="0">
              <a:ln w="31550" cmpd="sng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06685" y="4725144"/>
            <a:ext cx="291458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postępowanie</a:t>
            </a:r>
          </a:p>
          <a:p>
            <a:pPr algn="ctr"/>
            <a:r>
              <a:rPr lang="pl-PL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żywieniowe</a:t>
            </a:r>
            <a:endParaRPr lang="pl-PL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4691009" y="4581128"/>
            <a:ext cx="33489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200" b="1" dirty="0" smtClean="0">
                <a:ln w="17780" cmpd="sng">
                  <a:solidFill>
                    <a:srgbClr val="7030A0"/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wysiłek fizyczny</a:t>
            </a:r>
            <a:endParaRPr lang="pl-PL" sz="3200" b="1" dirty="0">
              <a:ln w="17780" cmpd="sng">
                <a:solidFill>
                  <a:srgbClr val="7030A0"/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cxnSp>
        <p:nvCxnSpPr>
          <p:cNvPr id="8" name="Łącznik prosty ze strzałką 7"/>
          <p:cNvCxnSpPr>
            <a:stCxn id="2" idx="2"/>
            <a:endCxn id="5" idx="0"/>
          </p:cNvCxnSpPr>
          <p:nvPr/>
        </p:nvCxnSpPr>
        <p:spPr>
          <a:xfrm flipH="1">
            <a:off x="2163975" y="3848274"/>
            <a:ext cx="2408026" cy="87687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>
            <a:stCxn id="2" idx="2"/>
            <a:endCxn id="6" idx="0"/>
          </p:cNvCxnSpPr>
          <p:nvPr/>
        </p:nvCxnSpPr>
        <p:spPr>
          <a:xfrm>
            <a:off x="4572001" y="3848274"/>
            <a:ext cx="1793506" cy="73285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 flipV="1">
            <a:off x="2555776" y="1340768"/>
            <a:ext cx="2022921" cy="1575465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>
            <a:endCxn id="4" idx="2"/>
          </p:cNvCxnSpPr>
          <p:nvPr/>
        </p:nvCxnSpPr>
        <p:spPr>
          <a:xfrm flipV="1">
            <a:off x="4603762" y="2417986"/>
            <a:ext cx="2060995" cy="506958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Zalecenia dietetyczne PTD, 2012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Leczenie dietetyczne obejmuje wskazówki dotyczące:</a:t>
            </a:r>
          </a:p>
          <a:p>
            <a:pPr eaLnBrk="1" hangingPunct="1"/>
            <a:r>
              <a:rPr lang="pl-PL" smtClean="0"/>
              <a:t>całkowitej kaloryczności diety;</a:t>
            </a:r>
          </a:p>
          <a:p>
            <a:pPr eaLnBrk="1" hangingPunct="1"/>
            <a:r>
              <a:rPr lang="pl-PL" smtClean="0"/>
              <a:t>rozdziału kalorii na poszczególne posiłki w ciągu dnia;</a:t>
            </a:r>
          </a:p>
          <a:p>
            <a:pPr eaLnBrk="1" hangingPunct="1"/>
            <a:r>
              <a:rPr lang="pl-PL" smtClean="0"/>
              <a:t>źródła pokarmów, które zabezpieczają zapotrzebowanie kaloryczne.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Zalecenia dietetyczne PTD,2012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smtClean="0"/>
              <a:t>Przy ustalaniu diety należy uwzględnić indywidualnie:</a:t>
            </a:r>
          </a:p>
          <a:p>
            <a:pPr eaLnBrk="1" hangingPunct="1"/>
            <a:r>
              <a:rPr lang="pl-PL" smtClean="0"/>
              <a:t>preferencje żywieniowe i kulturowe pacjenta, wiek, płeć,</a:t>
            </a:r>
          </a:p>
          <a:p>
            <a:pPr eaLnBrk="1" hangingPunct="1"/>
            <a:r>
              <a:rPr lang="pl-PL" smtClean="0"/>
              <a:t>poziom aktywności fizycznej,  </a:t>
            </a:r>
          </a:p>
          <a:p>
            <a:pPr eaLnBrk="1" hangingPunct="1"/>
            <a:r>
              <a:rPr lang="pl-PL" smtClean="0"/>
              <a:t>status ekonomiczny.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 b="1" smtClean="0"/>
              <a:t>Zalecenia dietetyczne PTD,2012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l-PL" smtClean="0"/>
              <a:t>Chorzy na cukrzycę powinni być zachęcani do przestrzegania zasad prawidłowego żywienia: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kontrolowania ilości spożywanych węglowodanów w całej diecie i poszczególnych posiłkach;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ograniczenia węglowodanów prostych;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/>
              <a:t>częstego spożywania posiłków (w zależności od terapii).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l-PL" sz="4000" b="1" smtClean="0"/>
              <a:t>Zalecenia dietetyczne PTD, 2012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Znaczenie ma całkowita kaloryczność diety, dostosowana do wieku, aktualnej masy ciała oraz aktywności fizycznej chorego.</a:t>
            </a:r>
          </a:p>
          <a:p>
            <a:pPr eaLnBrk="1" hangingPunct="1">
              <a:lnSpc>
                <a:spcPct val="90000"/>
              </a:lnSpc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U osób z nadwagą  konieczna jest redukcja dotychczasowej kaloryczności diety w stopniu, która powinna umożliwić powolną, ale systematyczną redukcję masy ciała (ok. 0,5–1 kg/tydzień).</a:t>
            </a:r>
          </a:p>
          <a:p>
            <a:pPr eaLnBrk="1" hangingPunct="1">
              <a:lnSpc>
                <a:spcPct val="90000"/>
              </a:lnSpc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Zmniejszenie kaloryczności diety (o 500–1000 kcal/d.) </a:t>
            </a:r>
          </a:p>
          <a:p>
            <a:pPr eaLnBrk="1" hangingPunct="1">
              <a:lnSpc>
                <a:spcPct val="90000"/>
              </a:lnSpc>
            </a:pPr>
            <a:endParaRPr lang="pl-PL" sz="2400" dirty="0" smtClean="0"/>
          </a:p>
          <a:p>
            <a:pPr eaLnBrk="1" hangingPunct="1">
              <a:lnSpc>
                <a:spcPct val="90000"/>
              </a:lnSpc>
            </a:pPr>
            <a:r>
              <a:rPr lang="pl-PL" sz="2400" dirty="0" smtClean="0"/>
              <a:t>Redukcję masy ciała można osiągnąć, stosując zarówno dietę o zredukowanej ilości węglowodanów, jak i dietę niskotłuszczową.</a:t>
            </a:r>
          </a:p>
          <a:p>
            <a:pPr eaLnBrk="1" hangingPunct="1">
              <a:lnSpc>
                <a:spcPct val="90000"/>
              </a:lnSpc>
            </a:pP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diety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5004048" y="32129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40-50%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 smtClean="0"/>
              <a:t>Ocena podawanego / zalecanego pokarmu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2574851"/>
          </a:xfrm>
        </p:spPr>
        <p:txBody>
          <a:bodyPr/>
          <a:lstStyle/>
          <a:p>
            <a:r>
              <a:rPr lang="pl-PL" dirty="0" smtClean="0"/>
              <a:t>Indeks </a:t>
            </a:r>
            <a:r>
              <a:rPr lang="pl-PL" dirty="0" err="1" smtClean="0"/>
              <a:t>glikemiczny</a:t>
            </a:r>
            <a:r>
              <a:rPr lang="pl-PL" dirty="0" smtClean="0"/>
              <a:t> (IG)</a:t>
            </a:r>
          </a:p>
          <a:p>
            <a:r>
              <a:rPr lang="pl-PL" dirty="0" smtClean="0"/>
              <a:t>Wymiennik białkowo-tłuszczowy (WBT)</a:t>
            </a:r>
          </a:p>
          <a:p>
            <a:r>
              <a:rPr lang="pl-PL" dirty="0" smtClean="0"/>
              <a:t>Wymiennik węglowodanowy (WW)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produktów spożywczych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Indeks </a:t>
            </a:r>
            <a:r>
              <a:rPr lang="pl-PL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glikemiczny</a:t>
            </a:r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(IG)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Wymienniki węglowodanowe (WW)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ln>
            <a:solidFill>
              <a:srgbClr val="FFCC66"/>
            </a:solidFill>
          </a:ln>
        </p:spPr>
        <p:txBody>
          <a:bodyPr>
            <a:normAutofit lnSpcReduction="10000"/>
          </a:bodyPr>
          <a:lstStyle/>
          <a:p>
            <a:r>
              <a:rPr lang="pl-PL" dirty="0" smtClean="0"/>
              <a:t>Mówi o zdolności produktu spożywczego do podwyższenia stężenia glukozy we krwi.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Procentowa szybkość wzrostu </a:t>
            </a:r>
            <a:r>
              <a:rPr lang="pl-PL" dirty="0" err="1" smtClean="0"/>
              <a:t>glikemii</a:t>
            </a:r>
            <a:r>
              <a:rPr lang="pl-PL" dirty="0" smtClean="0"/>
              <a:t> w porównaniu do wzrostu jaką wywołuje spożycie tej samej ilości glukozy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ln>
            <a:solidFill>
              <a:srgbClr val="FFCC66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Porcja produktu lub potrawy</a:t>
            </a:r>
          </a:p>
          <a:p>
            <a:endParaRPr lang="pl-PL" dirty="0" smtClean="0"/>
          </a:p>
          <a:p>
            <a:r>
              <a:rPr lang="pl-PL" dirty="0" smtClean="0"/>
              <a:t>10g węglowodanów przyswajalnych, czyli bez błonnika</a:t>
            </a:r>
          </a:p>
          <a:p>
            <a:pPr lvl="1"/>
            <a:r>
              <a:rPr lang="pl-PL" sz="1900" dirty="0" smtClean="0"/>
              <a:t>np. 1 WW to:</a:t>
            </a:r>
          </a:p>
          <a:p>
            <a:pPr lvl="2"/>
            <a:r>
              <a:rPr lang="pl-PL" dirty="0" smtClean="0"/>
              <a:t>1/3 kajzerki (ok. 20g)</a:t>
            </a:r>
          </a:p>
          <a:p>
            <a:pPr lvl="2"/>
            <a:r>
              <a:rPr lang="pl-PL" dirty="0" smtClean="0"/>
              <a:t>średnia grahamka</a:t>
            </a:r>
          </a:p>
          <a:p>
            <a:pPr lvl="2"/>
            <a:r>
              <a:rPr lang="pl-PL" dirty="0" smtClean="0"/>
              <a:t>1 mały ziemniak (ok. 60g)</a:t>
            </a:r>
          </a:p>
          <a:p>
            <a:pPr lvl="2"/>
            <a:r>
              <a:rPr lang="pl-PL" dirty="0" smtClean="0"/>
              <a:t>2 średnie marchewki (ok. 200g)</a:t>
            </a:r>
          </a:p>
          <a:p>
            <a:pPr lvl="2"/>
            <a:r>
              <a:rPr lang="pl-PL" dirty="0" smtClean="0"/>
              <a:t>½ dużej gruszki (ok.110g)</a:t>
            </a:r>
          </a:p>
          <a:p>
            <a:pPr lvl="2"/>
            <a:r>
              <a:rPr lang="pl-PL" dirty="0" smtClean="0"/>
              <a:t>2 płaskie łyżeczki cukru (10g)</a:t>
            </a:r>
          </a:p>
          <a:p>
            <a:pPr lvl="2"/>
            <a:r>
              <a:rPr lang="pl-PL" dirty="0" smtClean="0"/>
              <a:t>2/3 szklanki jogurtu naturalnego</a:t>
            </a:r>
          </a:p>
          <a:p>
            <a:pPr lvl="2"/>
            <a:r>
              <a:rPr lang="pl-PL" dirty="0" smtClean="0"/>
              <a:t>1 </a:t>
            </a:r>
            <a:r>
              <a:rPr lang="pl-PL" dirty="0" err="1" smtClean="0"/>
              <a:t>szkl</a:t>
            </a:r>
            <a:r>
              <a:rPr lang="pl-PL" dirty="0" smtClean="0"/>
              <a:t>. mleka, maślanki, kefiru</a:t>
            </a:r>
          </a:p>
          <a:p>
            <a:pPr lvl="2"/>
            <a:r>
              <a:rPr lang="pl-PL" dirty="0" smtClean="0"/>
              <a:t>1 duża czerwona papryka</a:t>
            </a:r>
          </a:p>
          <a:p>
            <a:pPr lvl="2"/>
            <a:r>
              <a:rPr lang="pl-PL" dirty="0" smtClean="0"/>
              <a:t>½  </a:t>
            </a:r>
            <a:r>
              <a:rPr lang="pl-PL" dirty="0" err="1" smtClean="0"/>
              <a:t>szkl</a:t>
            </a:r>
            <a:r>
              <a:rPr lang="pl-PL" dirty="0" smtClean="0"/>
              <a:t>. groszku konserwowego</a:t>
            </a:r>
            <a:endParaRPr lang="pl-PL" dirty="0"/>
          </a:p>
        </p:txBody>
      </p:sp>
      <p:sp>
        <p:nvSpPr>
          <p:cNvPr id="7" name="Strzałka w dół 6"/>
          <p:cNvSpPr/>
          <p:nvPr/>
        </p:nvSpPr>
        <p:spPr>
          <a:xfrm>
            <a:off x="2339752" y="3645024"/>
            <a:ext cx="144016" cy="864096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6444208" y="2636912"/>
            <a:ext cx="72008" cy="216024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233</TotalTime>
  <Words>1190</Words>
  <Application>Microsoft Office PowerPoint</Application>
  <PresentationFormat>Pokaz na ekranie (4:3)</PresentationFormat>
  <Paragraphs>314</Paragraphs>
  <Slides>22</Slides>
  <Notes>22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Odlewnia metali</vt:lpstr>
      <vt:lpstr>Żywienie chorych z cukrzycą</vt:lpstr>
      <vt:lpstr>Zalecenia PTD, 2012</vt:lpstr>
      <vt:lpstr>Zalecenia dietetyczne PTD, 2012</vt:lpstr>
      <vt:lpstr>Zalecenia dietetyczne PTD,2012</vt:lpstr>
      <vt:lpstr>Zalecenia dietetyczne PTD,2012</vt:lpstr>
      <vt:lpstr>Zalecenia dietetyczne PTD, 2012</vt:lpstr>
      <vt:lpstr>Skład diety</vt:lpstr>
      <vt:lpstr>Ocena podawanego / zalecanego pokarmu</vt:lpstr>
      <vt:lpstr>Ocena produktów spożywczych</vt:lpstr>
      <vt:lpstr>Wymienniki węglowodanowe</vt:lpstr>
      <vt:lpstr>Indeks glikemiczny (IG)</vt:lpstr>
      <vt:lpstr>Wymiennik białkowo-tłuszczowy (WBT)</vt:lpstr>
      <vt:lpstr>Weglowodany</vt:lpstr>
      <vt:lpstr>Indeks glikemiczny</vt:lpstr>
      <vt:lpstr>Tłuszcze</vt:lpstr>
      <vt:lpstr>Białka</vt:lpstr>
      <vt:lpstr>Witaminy i mikroelementy</vt:lpstr>
      <vt:lpstr>Alkohol</vt:lpstr>
      <vt:lpstr>NaCl</vt:lpstr>
      <vt:lpstr>Diety przemysłowe w żywieniu chorych na cukrzycę</vt:lpstr>
      <vt:lpstr>Diety przemysłowe w żywieniu chorych na cukrzycę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Żywienie chorych z cukrzycą</dc:title>
  <cp:lastModifiedBy>Toshiba</cp:lastModifiedBy>
  <cp:revision>48</cp:revision>
  <dcterms:modified xsi:type="dcterms:W3CDTF">2014-03-21T19:07:34Z</dcterms:modified>
</cp:coreProperties>
</file>