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EF29A-7A26-402A-9C76-5DC928FE0B38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4A09E-9E5B-4FC7-8EE5-636A4450D05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4A09E-9E5B-4FC7-8EE5-636A4450D055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4A09E-9E5B-4FC7-8EE5-636A4450D055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4A09E-9E5B-4FC7-8EE5-636A4450D055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C38AC5-2387-47A0-A4C0-7FDA289CA84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4A09E-9E5B-4FC7-8EE5-636A4450D055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4A09E-9E5B-4FC7-8EE5-636A4450D055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4A09E-9E5B-4FC7-8EE5-636A4450D055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2011-11-09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Analiza wskazań do stosowania poszczególnych dostępów żywieniowych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Małgorzata Łyszkowska</a:t>
            </a:r>
          </a:p>
          <a:p>
            <a:r>
              <a:rPr lang="pl-PL" dirty="0" smtClean="0"/>
              <a:t>Klinika Chirurgii Ogólnej i Transplantacji Narządów IP-CZD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decyduje o wyborze rodzaju dostępu żywieniowego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pl-PL" dirty="0" smtClean="0"/>
              <a:t>Kryterium czasu</a:t>
            </a:r>
          </a:p>
          <a:p>
            <a:r>
              <a:rPr lang="pl-PL" dirty="0" smtClean="0"/>
              <a:t>Motoryka i anatomia przewodu pokarmowego</a:t>
            </a:r>
          </a:p>
          <a:p>
            <a:r>
              <a:rPr lang="pl-PL" dirty="0" smtClean="0"/>
              <a:t>Przebyte operacje w obrębie jamy brzusznej</a:t>
            </a:r>
          </a:p>
          <a:p>
            <a:r>
              <a:rPr lang="pl-PL" dirty="0" smtClean="0"/>
              <a:t>Wskazania do wykonania innych operacji przewodu pokarmowego / w obrębie jamy brzusznej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Kryterium czasu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Dostępy krótkotrwałe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Dostępy długotrwałe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l-PL" dirty="0" smtClean="0"/>
              <a:t>Zgłębniki nosowo-żołądkowe</a:t>
            </a:r>
          </a:p>
          <a:p>
            <a:pPr>
              <a:lnSpc>
                <a:spcPct val="200000"/>
              </a:lnSpc>
            </a:pPr>
            <a:r>
              <a:rPr lang="pl-PL" dirty="0" smtClean="0"/>
              <a:t>Zgłębniki nosowo-jelitowe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l-PL" dirty="0" smtClean="0"/>
              <a:t>Gastrostomie</a:t>
            </a:r>
          </a:p>
          <a:p>
            <a:pPr>
              <a:lnSpc>
                <a:spcPct val="200000"/>
              </a:lnSpc>
            </a:pPr>
            <a:r>
              <a:rPr lang="pl-PL" dirty="0" err="1" smtClean="0"/>
              <a:t>Jejunostomie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58175" cy="6937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l-PL" sz="2900" b="1" dirty="0" smtClean="0">
                <a:latin typeface="Trebuchet MS" pitchFamily="34" charset="0"/>
              </a:rPr>
              <a:t>Wskazania do żywienia </a:t>
            </a:r>
            <a:r>
              <a:rPr lang="pl-PL" sz="2900" b="1" dirty="0" err="1" smtClean="0">
                <a:latin typeface="Trebuchet MS" pitchFamily="34" charset="0"/>
              </a:rPr>
              <a:t>dożołądkowego</a:t>
            </a:r>
            <a:r>
              <a:rPr lang="pl-PL" sz="2200" b="1" dirty="0" smtClean="0">
                <a:latin typeface="Trebuchet MS" pitchFamily="34" charset="0"/>
              </a:rPr>
              <a:t/>
            </a:r>
            <a:br>
              <a:rPr lang="pl-PL" sz="2200" b="1" dirty="0" smtClean="0">
                <a:latin typeface="Trebuchet MS" pitchFamily="34" charset="0"/>
              </a:rPr>
            </a:br>
            <a:r>
              <a:rPr lang="pl-PL" sz="2200" b="1" i="1" dirty="0" smtClean="0">
                <a:solidFill>
                  <a:srgbClr val="FF0000"/>
                </a:solidFill>
                <a:latin typeface="Trebuchet MS" pitchFamily="34" charset="0"/>
              </a:rPr>
              <a:t>czas żywienia</a:t>
            </a:r>
            <a:endParaRPr lang="pl-PL" sz="2900" b="1" dirty="0" smtClean="0">
              <a:latin typeface="Trebuchet MS" pitchFamily="34" charset="0"/>
            </a:endParaRPr>
          </a:p>
        </p:txBody>
      </p:sp>
      <p:sp>
        <p:nvSpPr>
          <p:cNvPr id="34819" name="Rectangle 2051"/>
          <p:cNvSpPr>
            <a:spLocks noGrp="1" noChangeArrowheads="1"/>
          </p:cNvSpPr>
          <p:nvPr>
            <p:ph sz="half" idx="1"/>
          </p:nvPr>
        </p:nvSpPr>
        <p:spPr>
          <a:xfrm>
            <a:off x="228600" y="2057400"/>
            <a:ext cx="4038600" cy="41079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l-PL" dirty="0" smtClean="0">
                <a:latin typeface="Georgia" pitchFamily="18" charset="0"/>
              </a:rPr>
              <a:t>Zgłębnik nosowo-żołądkowy</a:t>
            </a:r>
          </a:p>
          <a:p>
            <a:pPr lvl="1" eaLnBrk="1" hangingPunct="1">
              <a:lnSpc>
                <a:spcPct val="150000"/>
              </a:lnSpc>
            </a:pPr>
            <a:r>
              <a:rPr lang="pl-PL" dirty="0" smtClean="0">
                <a:latin typeface="Georgia" pitchFamily="18" charset="0"/>
              </a:rPr>
              <a:t>Przejściowe zaburzenia świadomości, połykania</a:t>
            </a:r>
          </a:p>
          <a:p>
            <a:pPr lvl="1" eaLnBrk="1" hangingPunct="1">
              <a:lnSpc>
                <a:spcPct val="150000"/>
              </a:lnSpc>
            </a:pPr>
            <a:r>
              <a:rPr lang="pl-PL" dirty="0" smtClean="0">
                <a:latin typeface="Georgia" pitchFamily="18" charset="0"/>
              </a:rPr>
              <a:t>Jadłowstręt</a:t>
            </a:r>
          </a:p>
          <a:p>
            <a:pPr lvl="1" eaLnBrk="1" hangingPunct="1">
              <a:lnSpc>
                <a:spcPct val="150000"/>
              </a:lnSpc>
            </a:pPr>
            <a:r>
              <a:rPr lang="pl-PL" dirty="0" smtClean="0">
                <a:latin typeface="Georgia" pitchFamily="18" charset="0"/>
              </a:rPr>
              <a:t>Próbna ocena tolerancji żywienia </a:t>
            </a:r>
            <a:r>
              <a:rPr lang="pl-PL" dirty="0" err="1" smtClean="0">
                <a:latin typeface="Georgia" pitchFamily="18" charset="0"/>
              </a:rPr>
              <a:t>dożołądkowego</a:t>
            </a:r>
            <a:r>
              <a:rPr lang="pl-PL" dirty="0" smtClean="0">
                <a:latin typeface="Georgia" pitchFamily="18" charset="0"/>
              </a:rPr>
              <a:t> przed założeniem gastrostomii</a:t>
            </a:r>
          </a:p>
        </p:txBody>
      </p:sp>
      <p:sp>
        <p:nvSpPr>
          <p:cNvPr id="34820" name="Rectangle 2052"/>
          <p:cNvSpPr>
            <a:spLocks noGrp="1" noChangeArrowheads="1"/>
          </p:cNvSpPr>
          <p:nvPr>
            <p:ph sz="half" idx="2"/>
          </p:nvPr>
        </p:nvSpPr>
        <p:spPr>
          <a:xfrm>
            <a:off x="4572000" y="1857375"/>
            <a:ext cx="4383088" cy="472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sz="2400" smtClean="0">
                <a:latin typeface="Georgia" pitchFamily="18" charset="0"/>
              </a:rPr>
              <a:t>Gastrostomia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smtClean="0">
                <a:latin typeface="Georgia" pitchFamily="18" charset="0"/>
              </a:rPr>
              <a:t>Trwałe zaburzenia połykania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smtClean="0">
                <a:latin typeface="Georgia" pitchFamily="18" charset="0"/>
              </a:rPr>
              <a:t>Uszkodzenia OUN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smtClean="0">
                <a:latin typeface="Georgia" pitchFamily="18" charset="0"/>
              </a:rPr>
              <a:t>Nowotwory twarzo-czaszki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smtClean="0">
                <a:latin typeface="Georgia" pitchFamily="18" charset="0"/>
              </a:rPr>
              <a:t>Zwężenia przełyku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smtClean="0">
                <a:latin typeface="Georgia" pitchFamily="18" charset="0"/>
              </a:rPr>
              <a:t>Przewlekłe choroby z towarzyszącym niedożywieniem, mimo stosowania prawidłowej diety np.: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smtClean="0">
                <a:latin typeface="Georgia" pitchFamily="18" charset="0"/>
              </a:rPr>
              <a:t>Mukowiscydoza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smtClean="0">
                <a:latin typeface="Georgia" pitchFamily="18" charset="0"/>
              </a:rPr>
              <a:t>Zespół krótkiego jelita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smtClean="0">
                <a:latin typeface="Georgia" pitchFamily="18" charset="0"/>
              </a:rPr>
              <a:t>Jadłowstręt</a:t>
            </a:r>
          </a:p>
          <a:p>
            <a:pPr lvl="2" eaLnBrk="1" hangingPunct="1">
              <a:lnSpc>
                <a:spcPct val="90000"/>
              </a:lnSpc>
            </a:pPr>
            <a:r>
              <a:rPr lang="pl-PL" sz="1800" smtClean="0">
                <a:latin typeface="Georgia" pitchFamily="18" charset="0"/>
              </a:rPr>
              <a:t>Niewydolność oddechowo-krążeniowa / wątroby / nerek</a:t>
            </a:r>
          </a:p>
        </p:txBody>
      </p:sp>
      <p:sp>
        <p:nvSpPr>
          <p:cNvPr id="34821" name="Line 2053"/>
          <p:cNvSpPr>
            <a:spLocks noChangeShapeType="1"/>
          </p:cNvSpPr>
          <p:nvPr/>
        </p:nvSpPr>
        <p:spPr bwMode="auto">
          <a:xfrm flipH="1">
            <a:off x="2819400" y="1285875"/>
            <a:ext cx="1752600" cy="466725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34822" name="Line 2054"/>
          <p:cNvSpPr>
            <a:spLocks noChangeShapeType="1"/>
          </p:cNvSpPr>
          <p:nvPr/>
        </p:nvSpPr>
        <p:spPr bwMode="auto">
          <a:xfrm>
            <a:off x="4572000" y="1285875"/>
            <a:ext cx="1714500" cy="428625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l-PL"/>
          </a:p>
        </p:txBody>
      </p:sp>
      <p:sp>
        <p:nvSpPr>
          <p:cNvPr id="125959" name="Text Box 2055"/>
          <p:cNvSpPr txBox="1">
            <a:spLocks noChangeArrowheads="1"/>
          </p:cNvSpPr>
          <p:nvPr/>
        </p:nvSpPr>
        <p:spPr bwMode="auto">
          <a:xfrm>
            <a:off x="571500" y="1571625"/>
            <a:ext cx="2178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do 1-1,5 miesiąca</a:t>
            </a:r>
          </a:p>
        </p:txBody>
      </p:sp>
      <p:sp>
        <p:nvSpPr>
          <p:cNvPr id="125960" name="Text Box 2056"/>
          <p:cNvSpPr txBox="1">
            <a:spLocks noChangeArrowheads="1"/>
          </p:cNvSpPr>
          <p:nvPr/>
        </p:nvSpPr>
        <p:spPr bwMode="auto">
          <a:xfrm>
            <a:off x="6286500" y="1428750"/>
            <a:ext cx="17940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miesiące</a:t>
            </a:r>
            <a:r>
              <a:rPr lang="pl-PL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 Antiqua" pitchFamily="18" charset="0"/>
              </a:rPr>
              <a:t> / lata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Motoryka i anatomia przewodu pokarmowego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3648"/>
          </a:xfrm>
        </p:spPr>
        <p:txBody>
          <a:bodyPr/>
          <a:lstStyle/>
          <a:p>
            <a:r>
              <a:rPr lang="pl-PL" dirty="0" smtClean="0"/>
              <a:t>Opróżnianie żołądka</a:t>
            </a:r>
          </a:p>
          <a:p>
            <a:r>
              <a:rPr lang="pl-PL" dirty="0" err="1" smtClean="0"/>
              <a:t>Refluks</a:t>
            </a:r>
            <a:r>
              <a:rPr lang="pl-PL" dirty="0" smtClean="0"/>
              <a:t> żołądkowo-jelitowy</a:t>
            </a:r>
          </a:p>
          <a:p>
            <a:r>
              <a:rPr lang="pl-PL" dirty="0" smtClean="0"/>
              <a:t>Motoryka jelit</a:t>
            </a:r>
          </a:p>
          <a:p>
            <a:r>
              <a:rPr lang="pl-PL" dirty="0" smtClean="0"/>
              <a:t>Zmiany anatomiczne:</a:t>
            </a:r>
          </a:p>
          <a:p>
            <a:pPr lvl="1"/>
            <a:r>
              <a:rPr lang="pl-PL" dirty="0" smtClean="0"/>
              <a:t>Zwężenia</a:t>
            </a:r>
          </a:p>
          <a:p>
            <a:pPr lvl="1"/>
            <a:r>
              <a:rPr lang="pl-PL" dirty="0" smtClean="0"/>
              <a:t>Przetoki </a:t>
            </a:r>
          </a:p>
          <a:p>
            <a:pPr lvl="1"/>
            <a:r>
              <a:rPr lang="pl-PL" dirty="0" smtClean="0"/>
              <a:t>Ślepa pętla</a:t>
            </a:r>
          </a:p>
          <a:p>
            <a:pPr lvl="1"/>
            <a:r>
              <a:rPr lang="pl-PL" dirty="0" smtClean="0"/>
              <a:t>Resekcje jelitowe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Przebyte operacje w obrębie jamy brzusznej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Dostęp chirurgiczny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Dostęp endoskopowy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Zmiana stosunków anatomicznych narządów jamy brzusznej</a:t>
            </a:r>
          </a:p>
          <a:p>
            <a:r>
              <a:rPr lang="pl-PL" dirty="0" smtClean="0"/>
              <a:t>Brak diafanoskopii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Prawidłowa  diafanoskopia</a:t>
            </a:r>
          </a:p>
          <a:p>
            <a:r>
              <a:rPr lang="pl-PL" dirty="0" smtClean="0"/>
              <a:t>Bez interwencji chirurgicznych w jamie brzusznej</a:t>
            </a:r>
          </a:p>
          <a:p>
            <a:r>
              <a:rPr lang="pl-PL" dirty="0" smtClean="0"/>
              <a:t>Operacje nie zmieniające stosunków anatomicznych narządów jamy brzusznej</a:t>
            </a:r>
            <a:endParaRPr lang="pl-PL" dirty="0"/>
          </a:p>
        </p:txBody>
      </p:sp>
      <p:pic>
        <p:nvPicPr>
          <p:cNvPr id="6" name="Picture 5" descr="PDVD_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4031166"/>
            <a:ext cx="3456384" cy="282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Wskazania do: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Innej operacji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>
          <a:xfrm>
            <a:off x="4721225" y="2060848"/>
            <a:ext cx="4041775" cy="641322"/>
          </a:xfrm>
        </p:spPr>
        <p:txBody>
          <a:bodyPr/>
          <a:lstStyle/>
          <a:p>
            <a:r>
              <a:rPr lang="pl-PL" dirty="0" smtClean="0"/>
              <a:t>Zastawka komorowo-otrzewnowa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3068960"/>
            <a:ext cx="4041648" cy="3525758"/>
          </a:xfrm>
        </p:spPr>
        <p:txBody>
          <a:bodyPr/>
          <a:lstStyle/>
          <a:p>
            <a:r>
              <a:rPr lang="pl-PL" dirty="0" smtClean="0"/>
              <a:t>Operacja </a:t>
            </a:r>
            <a:r>
              <a:rPr lang="pl-PL" dirty="0" err="1" smtClean="0"/>
              <a:t>antyrefluksowa</a:t>
            </a:r>
            <a:endParaRPr lang="pl-PL" dirty="0" smtClean="0"/>
          </a:p>
          <a:p>
            <a:r>
              <a:rPr lang="pl-PL" dirty="0" err="1" smtClean="0"/>
              <a:t>Pyloroplastyka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4718304" y="2996951"/>
            <a:ext cx="4041775" cy="3597767"/>
          </a:xfrm>
        </p:spPr>
        <p:txBody>
          <a:bodyPr/>
          <a:lstStyle/>
          <a:p>
            <a:r>
              <a:rPr lang="pl-PL" dirty="0" smtClean="0"/>
              <a:t>Zmiana na komorowo-przedsionkową</a:t>
            </a:r>
          </a:p>
          <a:p>
            <a:r>
              <a:rPr lang="pl-PL" dirty="0" smtClean="0"/>
              <a:t>Pozostawienie w otrzewnej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6372200" y="4365104"/>
            <a:ext cx="564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?</a:t>
            </a:r>
            <a:endParaRPr lang="pl-PL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</TotalTime>
  <Words>197</Words>
  <Application>Microsoft Office PowerPoint</Application>
  <PresentationFormat>Pokaz na ekranie (4:3)</PresentationFormat>
  <Paragraphs>64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Wielkomiejski</vt:lpstr>
      <vt:lpstr>Analiza wskazań do stosowania poszczególnych dostępów żywieniowych</vt:lpstr>
      <vt:lpstr>Co decyduje o wyborze rodzaju dostępu żywieniowego</vt:lpstr>
      <vt:lpstr>Kryterium czasu</vt:lpstr>
      <vt:lpstr>Wskazania do żywienia dożołądkowego czas żywienia</vt:lpstr>
      <vt:lpstr>Motoryka i anatomia przewodu pokarmowego</vt:lpstr>
      <vt:lpstr>Przebyte operacje w obrębie jamy brzusznej</vt:lpstr>
      <vt:lpstr>Wskazania do: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wskazań do stosowania poszczególnych dostępów żywieniowych</dc:title>
  <dc:creator>Toshiba</dc:creator>
  <cp:lastModifiedBy>Toshiba</cp:lastModifiedBy>
  <cp:revision>10</cp:revision>
  <dcterms:created xsi:type="dcterms:W3CDTF">2011-09-28T19:36:48Z</dcterms:created>
  <dcterms:modified xsi:type="dcterms:W3CDTF">2011-11-09T16:26:07Z</dcterms:modified>
</cp:coreProperties>
</file>