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818" r:id="rId2"/>
  </p:sldMasterIdLst>
  <p:notesMasterIdLst>
    <p:notesMasterId r:id="rId12"/>
  </p:notesMasterIdLst>
  <p:handoutMasterIdLst>
    <p:handoutMasterId r:id="rId13"/>
  </p:handoutMasterIdLst>
  <p:sldIdLst>
    <p:sldId id="326" r:id="rId3"/>
    <p:sldId id="327" r:id="rId4"/>
    <p:sldId id="331" r:id="rId5"/>
    <p:sldId id="332" r:id="rId6"/>
    <p:sldId id="328" r:id="rId7"/>
    <p:sldId id="329" r:id="rId8"/>
    <p:sldId id="333" r:id="rId9"/>
    <p:sldId id="330" r:id="rId10"/>
    <p:sldId id="334" r:id="rId11"/>
  </p:sldIdLst>
  <p:sldSz cx="9144000" cy="6858000" type="screen4x3"/>
  <p:notesSz cx="6858000" cy="9144000"/>
  <p:defaultTextStyle>
    <a:defPPr>
      <a:defRPr lang="fr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7BC6"/>
    <a:srgbClr val="FF6600"/>
    <a:srgbClr val="FF9900"/>
    <a:srgbClr val="0FCB49"/>
    <a:srgbClr val="059112"/>
    <a:srgbClr val="00DA63"/>
    <a:srgbClr val="EC0A7B"/>
    <a:srgbClr val="C70968"/>
    <a:srgbClr val="D1096D"/>
    <a:srgbClr val="F200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00" autoAdjust="0"/>
    <p:restoredTop sz="94706" autoAdjust="0"/>
  </p:normalViewPr>
  <p:slideViewPr>
    <p:cSldViewPr snapToGrid="0">
      <p:cViewPr>
        <p:scale>
          <a:sx n="100" d="100"/>
          <a:sy n="100" d="100"/>
        </p:scale>
        <p:origin x="-1728" y="-390"/>
      </p:cViewPr>
      <p:guideLst>
        <p:guide orient="horz" pos="472"/>
        <p:guide pos="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16"/>
    </p:cViewPr>
  </p:sorterViewPr>
  <p:notesViewPr>
    <p:cSldViewPr snapToGrid="0"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DD10EB4-E44F-47D4-99FA-9F7EA1D30EDB}" type="datetimeFigureOut">
              <a:rPr lang="en-GB"/>
              <a:pPr>
                <a:defRPr/>
              </a:pPr>
              <a:t>03/02/2012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30FF554-E819-46F6-A0F4-0DDB577813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212620-38DB-4905-8682-909DE4E1B940}" type="datetimeFigureOut">
              <a:rPr lang="fr-CH"/>
              <a:pPr>
                <a:defRPr/>
              </a:pPr>
              <a:t>03.02.2012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C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714010B-E5FE-41AF-939B-01AA7F2DA2C7}" type="slidenum">
              <a:rPr lang="fr-CH"/>
              <a:pPr>
                <a:defRPr/>
              </a:pPr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8" descr="NHS_Horizontal_RGB_PowerPoint.ai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" y="231775"/>
            <a:ext cx="34496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/>
          <p:nvPr/>
        </p:nvSpPr>
        <p:spPr>
          <a:xfrm>
            <a:off x="395288" y="6326188"/>
            <a:ext cx="8715375" cy="531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pic>
        <p:nvPicPr>
          <p:cNvPr id="6" name="Image 19" descr="NHS_Horizontal_RGB_Poutre_PowerPoint.ai"/>
          <p:cNvPicPr preferRelativeResize="0"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7613" y="6743700"/>
            <a:ext cx="260350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children-NH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863" y="3429000"/>
            <a:ext cx="8289925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78" y="2708920"/>
            <a:ext cx="8367386" cy="5040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smtClean="0"/>
              <a:t>Click to edit Master subtitle style</a:t>
            </a:r>
            <a:endParaRPr lang="en-GB" noProof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72633" y="1565920"/>
            <a:ext cx="8375831" cy="854968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8" descr="NHS_Poutre_Horizontal_RGB_PowerPoint 2.ai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750" y="6272213"/>
            <a:ext cx="22383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6681788" y="6446838"/>
            <a:ext cx="61436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900" dirty="0">
                <a:solidFill>
                  <a:srgbClr val="7B818A"/>
                </a:solidFill>
                <a:latin typeface="Arial" charset="0"/>
                <a:cs typeface="ヒラギノ角ゴ Pro W3"/>
              </a:rPr>
              <a:t>Slide </a:t>
            </a:r>
            <a:fld id="{F92C649D-DA5A-4929-A16C-62FAB2AB9AE7}" type="slidenum">
              <a:rPr lang="en-GB" sz="900">
                <a:solidFill>
                  <a:srgbClr val="7B818A"/>
                </a:solidFill>
                <a:latin typeface="Arial" charset="0"/>
                <a:cs typeface="ヒラギノ角ゴ Pro W3"/>
              </a:rPr>
              <a:pPr>
                <a:defRPr/>
              </a:pPr>
              <a:t>‹#›</a:t>
            </a:fld>
            <a:endParaRPr lang="en-GB" sz="900" dirty="0">
              <a:solidFill>
                <a:srgbClr val="7B818A"/>
              </a:solidFill>
              <a:latin typeface="Arial" charset="0"/>
              <a:cs typeface="ヒラギノ角ゴ Pro W3"/>
            </a:endParaRP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 bwMode="auto">
          <a:xfrm>
            <a:off x="7259638" y="6464300"/>
            <a:ext cx="1560512" cy="1936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7B818A"/>
                </a:solidFill>
                <a:latin typeface="Arial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NHSc, July 2011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323850" y="1700238"/>
            <a:ext cx="8280400" cy="4392588"/>
          </a:xfrm>
        </p:spPr>
        <p:txBody>
          <a:bodyPr/>
          <a:lstStyle>
            <a:lvl1pPr marL="263525" indent="-263525">
              <a:defRPr/>
            </a:lvl1pPr>
            <a:lvl3pPr>
              <a:defRPr/>
            </a:lvl3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74848" y="332656"/>
            <a:ext cx="8229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noProof="0" smtClean="0"/>
              <a:t>Click to edit Master title style</a:t>
            </a:r>
            <a:br>
              <a:rPr lang="en-GB" noProof="0" smtClean="0"/>
            </a:br>
            <a:endParaRPr lang="en-GB" noProof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6659563" y="6453188"/>
            <a:ext cx="2089150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NHSc, July 2011</a:t>
            </a:r>
            <a:endParaRPr lang="fr-CH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5507038" y="6453188"/>
            <a:ext cx="1152525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Page </a:t>
            </a:r>
            <a:fld id="{473AC764-C759-466B-BBB2-F8A114018D9A}" type="slidenum">
              <a:rPr lang="fr-CH"/>
              <a:pPr>
                <a:defRPr/>
              </a:pPr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9992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NHSc, July 2011</a:t>
            </a:r>
            <a:endParaRPr lang="en-GB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CBAEF8D-A01D-4278-9845-B500F171A5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NHSc, July 2011</a:t>
            </a:r>
            <a:endParaRPr lang="en-GB">
              <a:latin typeface="+mn-lt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A33F86A0-C2F0-41E9-9D56-1F2F5FEAA7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facts and figure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38" y="3444875"/>
            <a:ext cx="828992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NHSc, July 2011</a:t>
            </a:r>
            <a:endParaRPr lang="en-GB">
              <a:latin typeface="+mn-lt"/>
              <a:cs typeface="+mn-cs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4F8A462F-23F9-405E-8863-984EEA3547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NHSc, July 2011</a:t>
            </a:r>
            <a:endParaRPr lang="en-GB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87BBA43-1E9F-4B54-8CCD-2C47F758DB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NHSc, July 2011</a:t>
            </a:r>
            <a:endParaRPr lang="en-GB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B124EA76-3853-47A9-8E63-98F70C0036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9" descr="NHS_Horizontal_RGB_Poutre_PowerPoint.ai"/>
          <p:cNvPicPr preferRelativeResize="0">
            <a:picLocks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7613" y="6743700"/>
            <a:ext cx="260350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8" descr="NHS Image Front page P9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800" y="3430588"/>
            <a:ext cx="8280400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18" descr="NHS_Horizontal_RGB_PowerPoint.ai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638" y="231775"/>
            <a:ext cx="34496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23528" y="2108349"/>
            <a:ext cx="8532688" cy="1248643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8" descr="NHS_Poutre_Horizontal_RGB_PowerPoint 2.ai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750" y="6272213"/>
            <a:ext cx="22383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2"/>
          <p:cNvSpPr txBox="1">
            <a:spLocks noChangeArrowheads="1"/>
          </p:cNvSpPr>
          <p:nvPr userDrawn="1"/>
        </p:nvSpPr>
        <p:spPr bwMode="auto">
          <a:xfrm>
            <a:off x="6681788" y="6446838"/>
            <a:ext cx="61436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900" dirty="0">
                <a:solidFill>
                  <a:srgbClr val="7B818A"/>
                </a:solidFill>
                <a:latin typeface="Arial" charset="0"/>
                <a:cs typeface="ヒラギノ角ゴ Pro W3"/>
              </a:rPr>
              <a:t>Slide </a:t>
            </a:r>
            <a:fld id="{251AF33C-2C42-4E7C-BD1C-8E8B89B5B57B}" type="slidenum">
              <a:rPr lang="en-GB" sz="900">
                <a:solidFill>
                  <a:srgbClr val="7B818A"/>
                </a:solidFill>
                <a:latin typeface="Arial" charset="0"/>
                <a:cs typeface="ヒラギノ角ゴ Pro W3"/>
              </a:rPr>
              <a:pPr>
                <a:defRPr/>
              </a:pPr>
              <a:t>‹#›</a:t>
            </a:fld>
            <a:endParaRPr lang="en-GB" sz="900" dirty="0">
              <a:solidFill>
                <a:srgbClr val="7B818A"/>
              </a:solidFill>
              <a:latin typeface="Arial" charset="0"/>
              <a:cs typeface="ヒラギノ角ゴ Pro W3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11150" y="433388"/>
            <a:ext cx="8394700" cy="95408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buNone/>
              <a:defRPr sz="2800">
                <a:solidFill>
                  <a:srgbClr val="0F9BC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5"/>
          </p:nvPr>
        </p:nvSpPr>
        <p:spPr bwMode="auto">
          <a:xfrm>
            <a:off x="7259638" y="6464300"/>
            <a:ext cx="1560512" cy="1936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7B818A"/>
                </a:solidFill>
                <a:latin typeface="Arial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NHSc, July 2011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74650" y="333375"/>
            <a:ext cx="8229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endParaRPr lang="fr-CH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16688" y="6453188"/>
            <a:ext cx="2232025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7B818A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NHSc, July 2011</a:t>
            </a:r>
            <a:endParaRPr lang="fr-CH">
              <a:latin typeface="+mn-lt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64163" y="6453188"/>
            <a:ext cx="1152525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CH"/>
              <a:t>Page </a:t>
            </a:r>
            <a:fld id="{BCDEC3B8-304F-4FF1-9612-8806AFB8CBE9}" type="slidenum">
              <a:rPr lang="fr-CH"/>
              <a:pPr>
                <a:defRPr/>
              </a:pPr>
              <a:t>‹#›</a:t>
            </a:fld>
            <a:endParaRPr lang="fr-CH"/>
          </a:p>
        </p:txBody>
      </p:sp>
      <p:pic>
        <p:nvPicPr>
          <p:cNvPr id="1029" name="Image 18" descr="NHS_Poutre_Horizontal_RGB_PowerPoint 2.ai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2750" y="6272213"/>
            <a:ext cx="22383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Placeholder 6"/>
          <p:cNvSpPr>
            <a:spLocks noGrp="1"/>
          </p:cNvSpPr>
          <p:nvPr>
            <p:ph type="body" idx="1"/>
          </p:nvPr>
        </p:nvSpPr>
        <p:spPr bwMode="auto">
          <a:xfrm>
            <a:off x="323850" y="1700213"/>
            <a:ext cx="8208963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F9BC7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F9BC7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F9BC7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F9BC7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F9BC7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F9BC7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F9BC7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F9BC7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F9BC7"/>
          </a:solidFill>
          <a:latin typeface="Arial" charset="0"/>
          <a:cs typeface="Arial" charset="0"/>
        </a:defRPr>
      </a:lvl9pPr>
    </p:titleStyle>
    <p:bodyStyle>
      <a:lvl1pPr marL="263525" indent="-263525" algn="l" rtl="0" eaLnBrk="0" fontAlgn="base" hangingPunct="0">
        <a:spcBef>
          <a:spcPct val="20000"/>
        </a:spcBef>
        <a:spcAft>
          <a:spcPct val="0"/>
        </a:spcAft>
        <a:buClr>
          <a:srgbClr val="0F9BC7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263525" indent="-263525" algn="l" rtl="0" eaLnBrk="0" fontAlgn="base" hangingPunct="0">
        <a:spcBef>
          <a:spcPct val="20000"/>
        </a:spcBef>
        <a:spcAft>
          <a:spcPct val="0"/>
        </a:spcAft>
        <a:buClr>
          <a:srgbClr val="0F9BC7"/>
        </a:buClr>
        <a:buFont typeface="Wingdings" pitchFamily="2" charset="2"/>
        <a:buChar char="§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538163" indent="-274638" algn="l" rtl="0" eaLnBrk="0" fontAlgn="base" hangingPunct="0">
        <a:spcBef>
          <a:spcPct val="20000"/>
        </a:spcBef>
        <a:spcAft>
          <a:spcPct val="0"/>
        </a:spcAft>
        <a:buClr>
          <a:srgbClr val="0F9BC7"/>
        </a:buClr>
        <a:buFont typeface="Wingdings" pitchFamily="2" charset="2"/>
        <a:buChar char="§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38163" indent="-274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538163" indent="-274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</p:sldLayoutIdLst>
  <p:transition>
    <p:fade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408" y="349909"/>
            <a:ext cx="8591909" cy="1221716"/>
          </a:xfrm>
        </p:spPr>
        <p:txBody>
          <a:bodyPr/>
          <a:lstStyle/>
          <a:p>
            <a:pPr algn="ctr"/>
            <a:r>
              <a:rPr lang="pl-PL" b="1" dirty="0" smtClean="0"/>
              <a:t>Żywienie dojelitowe – </a:t>
            </a:r>
            <a:r>
              <a:rPr lang="pl-PL" b="1" dirty="0" smtClean="0">
                <a:solidFill>
                  <a:schemeClr val="tx2"/>
                </a:solidFill>
              </a:rPr>
              <a:t>di</a:t>
            </a:r>
            <a:r>
              <a:rPr lang="pl-PL" b="1" dirty="0" smtClean="0"/>
              <a:t>ety standardowe</a:t>
            </a:r>
            <a:br>
              <a:rPr lang="pl-PL" b="1" dirty="0" smtClean="0"/>
            </a:br>
            <a:r>
              <a:rPr lang="pl-PL" altLang="zh-CN" b="1" dirty="0" smtClean="0">
                <a:solidFill>
                  <a:srgbClr val="4BACC6"/>
                </a:solidFill>
                <a:ea typeface="SimSun" pitchFamily="2" charset="-122"/>
              </a:rPr>
              <a:t> </a:t>
            </a:r>
            <a:r>
              <a:rPr lang="pl-PL" altLang="zh-CN" b="1" dirty="0" err="1" smtClean="0">
                <a:solidFill>
                  <a:schemeClr val="tx2"/>
                </a:solidFill>
                <a:ea typeface="SimSun" pitchFamily="2" charset="-122"/>
              </a:rPr>
              <a:t>IsoSource</a:t>
            </a:r>
            <a:r>
              <a:rPr lang="pl-PL" altLang="zh-CN" b="1" dirty="0" smtClean="0">
                <a:solidFill>
                  <a:schemeClr val="tx2"/>
                </a:solidFill>
                <a:ea typeface="SimSun" pitchFamily="2" charset="-122"/>
              </a:rPr>
              <a:t>®</a:t>
            </a:r>
            <a:endParaRPr lang="pl-PL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66578" y="5186692"/>
            <a:ext cx="1484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 err="1" smtClean="0"/>
              <a:t>Isosource</a:t>
            </a:r>
            <a:r>
              <a:rPr lang="pl-PL" sz="1600" b="1" dirty="0" smtClean="0"/>
              <a:t> </a:t>
            </a:r>
          </a:p>
          <a:p>
            <a:r>
              <a:rPr lang="pl-PL" sz="1600" b="1" dirty="0" smtClean="0"/>
              <a:t>Standard</a:t>
            </a:r>
          </a:p>
          <a:p>
            <a:r>
              <a:rPr lang="pl-PL" sz="1600" b="1" dirty="0" smtClean="0"/>
              <a:t>500 &amp; 1000ml</a:t>
            </a:r>
            <a:endParaRPr lang="pl-PL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538703" y="5120017"/>
            <a:ext cx="12105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 err="1" smtClean="0"/>
              <a:t>Isosource</a:t>
            </a:r>
            <a:r>
              <a:rPr lang="pl-PL" sz="1600" b="1" dirty="0" smtClean="0"/>
              <a:t> </a:t>
            </a:r>
          </a:p>
          <a:p>
            <a:r>
              <a:rPr lang="pl-PL" sz="1600" b="1" dirty="0" smtClean="0"/>
              <a:t>Energy</a:t>
            </a:r>
          </a:p>
          <a:p>
            <a:r>
              <a:rPr lang="pl-PL" sz="1600" b="1" dirty="0" smtClean="0"/>
              <a:t>500 ml</a:t>
            </a:r>
            <a:endParaRPr lang="pl-PL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814678" y="5148592"/>
            <a:ext cx="12105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 err="1" smtClean="0"/>
              <a:t>Isosource</a:t>
            </a:r>
            <a:r>
              <a:rPr lang="pl-PL" sz="1600" b="1" dirty="0" smtClean="0"/>
              <a:t> </a:t>
            </a:r>
          </a:p>
          <a:p>
            <a:r>
              <a:rPr lang="pl-PL" sz="1600" b="1" dirty="0" smtClean="0"/>
              <a:t>Protein</a:t>
            </a:r>
          </a:p>
          <a:p>
            <a:r>
              <a:rPr lang="pl-PL" sz="1600" b="1" dirty="0" smtClean="0"/>
              <a:t>500ml </a:t>
            </a:r>
            <a:endParaRPr lang="pl-PL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719178" y="5167642"/>
            <a:ext cx="16321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 err="1" smtClean="0"/>
              <a:t>Isosource</a:t>
            </a:r>
            <a:r>
              <a:rPr lang="pl-PL" sz="1600" b="1" dirty="0" smtClean="0"/>
              <a:t> </a:t>
            </a:r>
          </a:p>
          <a:p>
            <a:r>
              <a:rPr lang="pl-PL" sz="1600" b="1" dirty="0" smtClean="0"/>
              <a:t>Standard </a:t>
            </a:r>
            <a:r>
              <a:rPr lang="pl-PL" sz="1600" b="1" dirty="0" err="1" smtClean="0"/>
              <a:t>Fibre</a:t>
            </a:r>
            <a:endParaRPr lang="pl-PL" sz="1600" b="1" dirty="0" smtClean="0"/>
          </a:p>
          <a:p>
            <a:r>
              <a:rPr lang="pl-PL" sz="1600" b="1" dirty="0" smtClean="0"/>
              <a:t>1000ml</a:t>
            </a:r>
            <a:endParaRPr lang="pl-PL" sz="16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7610475" y="885825"/>
            <a:ext cx="1304925" cy="933450"/>
          </a:xfrm>
          <a:prstGeom prst="round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Dostępne wkrótce</a:t>
            </a:r>
            <a:endParaRPr lang="pl-PL" sz="1400" dirty="0">
              <a:solidFill>
                <a:schemeClr val="l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4947" y="1992314"/>
            <a:ext cx="1863053" cy="297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C:\Users\PLPOSA~1\AppData\Local\Temp\PKF56A.tmp\Isosource prote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1975" y="1977391"/>
            <a:ext cx="1858518" cy="2971742"/>
          </a:xfrm>
          <a:prstGeom prst="rect">
            <a:avLst/>
          </a:prstGeom>
          <a:noFill/>
        </p:spPr>
      </p:pic>
      <p:pic>
        <p:nvPicPr>
          <p:cNvPr id="1028" name="Picture 4" descr="C:\Users\PLPOSA~1\AppData\Local\Temp\PKACB8.tmp\Isosource standar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6580" y="1990724"/>
            <a:ext cx="1920588" cy="2924176"/>
          </a:xfrm>
          <a:prstGeom prst="rect">
            <a:avLst/>
          </a:prstGeom>
          <a:noFill/>
        </p:spPr>
      </p:pic>
      <p:pic>
        <p:nvPicPr>
          <p:cNvPr id="1029" name="Picture 5" descr="C:\Users\PLPOSA~1\AppData\Local\Temp\PK5586.tmp\Isosource standard_fibr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8047" y="1971675"/>
            <a:ext cx="1936090" cy="2981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4848" y="332656"/>
            <a:ext cx="8229600" cy="950044"/>
          </a:xfrm>
        </p:spPr>
        <p:txBody>
          <a:bodyPr/>
          <a:lstStyle/>
          <a:p>
            <a:r>
              <a:rPr lang="pl-PL" altLang="zh-CN" b="1" dirty="0" err="1" smtClean="0">
                <a:solidFill>
                  <a:schemeClr val="tx2"/>
                </a:solidFill>
                <a:ea typeface="SimSun" pitchFamily="2" charset="-122"/>
              </a:rPr>
              <a:t>IsoSource</a:t>
            </a:r>
            <a:r>
              <a:rPr lang="pl-PL" altLang="zh-CN" b="1" dirty="0" smtClean="0">
                <a:solidFill>
                  <a:schemeClr val="tx2"/>
                </a:solidFill>
                <a:ea typeface="SimSun" pitchFamily="2" charset="-122"/>
              </a:rPr>
              <a:t>® Standard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9" name="Picture 4" descr="C:\Users\PLPOSA~1\AppData\Local\Temp\PKACB8.tmp\Isosource stand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0700" y="1495426"/>
            <a:ext cx="2620518" cy="3895724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504825" y="1247776"/>
            <a:ext cx="402907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altLang="zh-CN" sz="1600" b="1" dirty="0" smtClean="0">
                <a:solidFill>
                  <a:srgbClr val="027BC6"/>
                </a:solidFill>
              </a:rPr>
              <a:t>Dieta kompletna, </a:t>
            </a:r>
            <a:r>
              <a:rPr lang="pl-PL" altLang="zh-CN" sz="1600" b="1" dirty="0" err="1" smtClean="0">
                <a:solidFill>
                  <a:srgbClr val="027BC6"/>
                </a:solidFill>
              </a:rPr>
              <a:t>normokaloryczna</a:t>
            </a:r>
            <a:r>
              <a:rPr lang="pl-PL" altLang="zh-CN" sz="1600" b="1" dirty="0" smtClean="0">
                <a:solidFill>
                  <a:srgbClr val="027BC6"/>
                </a:solidFill>
              </a:rPr>
              <a:t>, </a:t>
            </a:r>
            <a:br>
              <a:rPr lang="pl-PL" altLang="zh-CN" sz="1600" b="1" dirty="0" smtClean="0">
                <a:solidFill>
                  <a:srgbClr val="027BC6"/>
                </a:solidFill>
              </a:rPr>
            </a:br>
            <a:r>
              <a:rPr lang="pl-PL" altLang="zh-CN" sz="1600" b="1" dirty="0" smtClean="0">
                <a:solidFill>
                  <a:srgbClr val="027BC6"/>
                </a:solidFill>
              </a:rPr>
              <a:t>do podawania doustnego lub przez zgłębnik.</a:t>
            </a:r>
            <a:endParaRPr lang="pl-PL" altLang="zh-CN" sz="1600" b="1" dirty="0" smtClean="0">
              <a:solidFill>
                <a:prstClr val="black"/>
              </a:solidFill>
            </a:endParaRPr>
          </a:p>
          <a:p>
            <a:endParaRPr lang="pl-PL" sz="1600" dirty="0" smtClean="0"/>
          </a:p>
          <a:p>
            <a:pPr>
              <a:buFont typeface="Wingdings" pitchFamily="2" charset="2"/>
              <a:buChar char="ü"/>
            </a:pPr>
            <a:r>
              <a:rPr lang="pl-PL" sz="1600" dirty="0" smtClean="0">
                <a:solidFill>
                  <a:srgbClr val="027BC6"/>
                </a:solidFill>
              </a:rPr>
              <a:t>w przypadku braku lub ograniczenia możliwości normalnego odżywiania, </a:t>
            </a:r>
          </a:p>
          <a:p>
            <a:pPr>
              <a:buFont typeface="Wingdings" pitchFamily="2" charset="2"/>
              <a:buChar char="ü"/>
            </a:pPr>
            <a:r>
              <a:rPr lang="pl-PL" sz="1600" dirty="0" smtClean="0">
                <a:solidFill>
                  <a:srgbClr val="027BC6"/>
                </a:solidFill>
              </a:rPr>
              <a:t>przy normalnym zapotrzebowaniu </a:t>
            </a:r>
            <a:br>
              <a:rPr lang="pl-PL" sz="1600" dirty="0" smtClean="0">
                <a:solidFill>
                  <a:srgbClr val="027BC6"/>
                </a:solidFill>
              </a:rPr>
            </a:br>
            <a:r>
              <a:rPr lang="pl-PL" sz="1600" dirty="0" smtClean="0">
                <a:solidFill>
                  <a:srgbClr val="027BC6"/>
                </a:solidFill>
              </a:rPr>
              <a:t>na energię i składniki odżywcze</a:t>
            </a:r>
          </a:p>
          <a:p>
            <a:pPr>
              <a:buFont typeface="Wingdings" pitchFamily="2" charset="2"/>
              <a:buChar char="ü"/>
            </a:pPr>
            <a:r>
              <a:rPr lang="pl-PL" sz="1600" dirty="0" smtClean="0">
                <a:solidFill>
                  <a:srgbClr val="027BC6"/>
                </a:solidFill>
              </a:rPr>
              <a:t>przy ograniczonym spożyciu żywności </a:t>
            </a:r>
            <a:br>
              <a:rPr lang="pl-PL" sz="1600" dirty="0" smtClean="0">
                <a:solidFill>
                  <a:srgbClr val="027BC6"/>
                </a:solidFill>
              </a:rPr>
            </a:br>
            <a:r>
              <a:rPr lang="pl-PL" sz="1600" dirty="0" smtClean="0">
                <a:solidFill>
                  <a:srgbClr val="027BC6"/>
                </a:solidFill>
              </a:rPr>
              <a:t>i płynów</a:t>
            </a:r>
          </a:p>
          <a:p>
            <a:endParaRPr lang="pl-PL" altLang="zh-CN" sz="1600" dirty="0" smtClean="0">
              <a:solidFill>
                <a:srgbClr val="027BC6"/>
              </a:solidFill>
              <a:ea typeface="SimSun" pitchFamily="2" charset="-122"/>
            </a:endParaRPr>
          </a:p>
          <a:p>
            <a:r>
              <a:rPr lang="pl-PL" sz="1600" dirty="0" smtClean="0"/>
              <a:t>Dawkowanie: </a:t>
            </a:r>
          </a:p>
          <a:p>
            <a:pPr>
              <a:buFont typeface="Wingdings" pitchFamily="2" charset="2"/>
              <a:buChar char="ü"/>
            </a:pPr>
            <a:r>
              <a:rPr lang="pl-PL" sz="1600" dirty="0" smtClean="0"/>
              <a:t>1500-2000 ml jako wyłączne żywienie lub ≥500 ml jako żywienie uzupełniające zgodnie z zaleceniem lekarza.</a:t>
            </a:r>
            <a:endParaRPr lang="pl-PL" altLang="zh-CN" sz="1600" dirty="0" smtClean="0">
              <a:ea typeface="SimSun" pitchFamily="2" charset="-122"/>
            </a:endParaRPr>
          </a:p>
          <a:p>
            <a:pPr lvl="0" eaLnBrk="0" hangingPunct="0">
              <a:lnSpc>
                <a:spcPct val="150000"/>
              </a:lnSpc>
            </a:pPr>
            <a:r>
              <a:rPr lang="pl-PL" altLang="zh-CN" sz="1600" dirty="0" smtClean="0">
                <a:solidFill>
                  <a:prstClr val="blac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4848" y="332656"/>
            <a:ext cx="8229600" cy="950044"/>
          </a:xfrm>
        </p:spPr>
        <p:txBody>
          <a:bodyPr/>
          <a:lstStyle/>
          <a:p>
            <a:r>
              <a:rPr lang="pl-PL" altLang="zh-CN" b="1" dirty="0" err="1" smtClean="0">
                <a:solidFill>
                  <a:schemeClr val="tx2"/>
                </a:solidFill>
                <a:ea typeface="SimSun" pitchFamily="2" charset="-122"/>
              </a:rPr>
              <a:t>IsoSource</a:t>
            </a:r>
            <a:r>
              <a:rPr lang="pl-PL" altLang="zh-CN" b="1" dirty="0" smtClean="0">
                <a:solidFill>
                  <a:schemeClr val="tx2"/>
                </a:solidFill>
                <a:ea typeface="SimSun" pitchFamily="2" charset="-122"/>
              </a:rPr>
              <a:t>® Standard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9" name="Picture 4" descr="C:\Users\PLPOSA~1\AppData\Local\Temp\PKACB8.tmp\Isosource stand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0700" y="1495426"/>
            <a:ext cx="2620518" cy="3895724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504825" y="956142"/>
            <a:ext cx="402907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altLang="zh-CN" sz="1600" b="1" dirty="0" smtClean="0">
              <a:solidFill>
                <a:srgbClr val="4BACC6"/>
              </a:solidFill>
              <a:ea typeface="SimSun" pitchFamily="2" charset="-122"/>
            </a:endParaRPr>
          </a:p>
          <a:p>
            <a:pPr lvl="0">
              <a:buFont typeface="Wingdings" pitchFamily="2" charset="2"/>
              <a:buChar char="ü"/>
            </a:pPr>
            <a:r>
              <a:rPr lang="pl-PL" altLang="zh-CN" sz="1600" dirty="0" smtClean="0">
                <a:solidFill>
                  <a:prstClr val="black"/>
                </a:solidFill>
                <a:ea typeface="SimSun" pitchFamily="2" charset="-122"/>
              </a:rPr>
              <a:t>1.0 kcal/ml</a:t>
            </a:r>
            <a:endParaRPr lang="pl-PL" altLang="zh-CN" sz="1600" dirty="0" smtClean="0">
              <a:solidFill>
                <a:prstClr val="black"/>
              </a:solidFill>
            </a:endParaRPr>
          </a:p>
          <a:p>
            <a:pPr lvl="0"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zh-CN" sz="1600" dirty="0" smtClean="0">
                <a:solidFill>
                  <a:prstClr val="black"/>
                </a:solidFill>
                <a:ea typeface="SimSun" pitchFamily="2" charset="-122"/>
              </a:rPr>
              <a:t>Rozkład kaloryczny (% kalorii):</a:t>
            </a:r>
            <a:endParaRPr lang="pl-PL" altLang="zh-CN" sz="1600" dirty="0" smtClean="0">
              <a:solidFill>
                <a:prstClr val="black"/>
              </a:solidFill>
            </a:endParaRPr>
          </a:p>
          <a:p>
            <a:pPr lvl="0" eaLnBrk="0" hangingPunct="0">
              <a:lnSpc>
                <a:spcPct val="150000"/>
              </a:lnSpc>
            </a:pPr>
            <a:r>
              <a:rPr lang="pl-PL" altLang="zh-CN" sz="1600" dirty="0" smtClean="0">
                <a:solidFill>
                  <a:prstClr val="black"/>
                </a:solidFill>
                <a:ea typeface="SimSun" pitchFamily="2" charset="-122"/>
              </a:rPr>
              <a:t>Białko/Tłuszcze/Węglowodany: 16/30/54</a:t>
            </a:r>
            <a:endParaRPr lang="pl-PL" altLang="zh-CN" sz="1600" dirty="0" smtClean="0">
              <a:solidFill>
                <a:prstClr val="black"/>
              </a:solidFill>
            </a:endParaRPr>
          </a:p>
          <a:p>
            <a:pPr lvl="0"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zh-CN" sz="1600" dirty="0" smtClean="0">
                <a:solidFill>
                  <a:prstClr val="black"/>
                </a:solidFill>
                <a:ea typeface="SimSun" pitchFamily="2" charset="-122"/>
              </a:rPr>
              <a:t>Wzbogacony o EPA/DHA </a:t>
            </a:r>
            <a:r>
              <a:rPr lang="pl-PL" altLang="zh-CN" sz="1400" dirty="0" smtClean="0">
                <a:solidFill>
                  <a:prstClr val="black"/>
                </a:solidFill>
                <a:ea typeface="SimSun" pitchFamily="2" charset="-122"/>
              </a:rPr>
              <a:t>(0,5 g/1500 kcal)</a:t>
            </a:r>
            <a:endParaRPr lang="pl-PL" altLang="zh-CN" sz="1400" dirty="0" smtClean="0">
              <a:solidFill>
                <a:prstClr val="black"/>
              </a:solidFill>
            </a:endParaRPr>
          </a:p>
          <a:p>
            <a:pPr lvl="0"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zh-CN" sz="1600" dirty="0" smtClean="0">
                <a:solidFill>
                  <a:prstClr val="black"/>
                </a:solidFill>
                <a:ea typeface="SimSun" pitchFamily="2" charset="-122"/>
              </a:rPr>
              <a:t>N6:N3 = 4:1</a:t>
            </a:r>
            <a:endParaRPr lang="pl-PL" altLang="zh-CN" sz="1600" dirty="0" smtClean="0">
              <a:solidFill>
                <a:prstClr val="black"/>
              </a:solidFill>
            </a:endParaRPr>
          </a:p>
          <a:p>
            <a:pPr lvl="0"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zh-CN" sz="1600" dirty="0" smtClean="0">
                <a:solidFill>
                  <a:prstClr val="black"/>
                </a:solidFill>
                <a:ea typeface="SimSun" pitchFamily="2" charset="-122"/>
              </a:rPr>
              <a:t>MCT: 20%</a:t>
            </a:r>
          </a:p>
          <a:p>
            <a:pPr lvl="0"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zh-CN" sz="1600" dirty="0" smtClean="0">
                <a:solidFill>
                  <a:prstClr val="black"/>
                </a:solidFill>
                <a:ea typeface="SimSun" pitchFamily="2" charset="-122"/>
              </a:rPr>
              <a:t>Produkt bezglutenowy</a:t>
            </a:r>
          </a:p>
          <a:p>
            <a:pPr lvl="0"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zh-CN" sz="1600" dirty="0" smtClean="0">
                <a:solidFill>
                  <a:prstClr val="black"/>
                </a:solidFill>
                <a:ea typeface="SimSun" pitchFamily="2" charset="-122"/>
              </a:rPr>
              <a:t> niska </a:t>
            </a:r>
            <a:r>
              <a:rPr lang="pl-PL" altLang="zh-CN" sz="1600" dirty="0" err="1" smtClean="0">
                <a:solidFill>
                  <a:prstClr val="black"/>
                </a:solidFill>
                <a:ea typeface="SimSun" pitchFamily="2" charset="-122"/>
              </a:rPr>
              <a:t>osmolarność</a:t>
            </a:r>
            <a:r>
              <a:rPr lang="pl-PL" altLang="zh-CN" sz="1600" dirty="0" smtClean="0">
                <a:solidFill>
                  <a:prstClr val="black"/>
                </a:solidFill>
                <a:ea typeface="SimSun" pitchFamily="2" charset="-122"/>
              </a:rPr>
              <a:t> 236mOsm/l</a:t>
            </a:r>
          </a:p>
          <a:p>
            <a:pPr lvl="0" eaLnBrk="0" hangingPunct="0">
              <a:lnSpc>
                <a:spcPct val="150000"/>
              </a:lnSpc>
            </a:pPr>
            <a:endParaRPr lang="pl-PL" altLang="zh-CN" sz="1600" dirty="0" smtClean="0">
              <a:solidFill>
                <a:prstClr val="black"/>
              </a:solidFill>
              <a:ea typeface="SimSun" pitchFamily="2" charset="-122"/>
            </a:endParaRPr>
          </a:p>
          <a:p>
            <a:pPr lvl="0" eaLnBrk="0" hangingPunct="0">
              <a:lnSpc>
                <a:spcPct val="150000"/>
              </a:lnSpc>
            </a:pPr>
            <a:r>
              <a:rPr lang="pl-PL" altLang="zh-CN" sz="1600" dirty="0" smtClean="0">
                <a:solidFill>
                  <a:prstClr val="black"/>
                </a:solidFill>
                <a:ea typeface="SimSun" pitchFamily="2" charset="-122"/>
              </a:rPr>
              <a:t>Dostępna objętość produktu: 500/1000 ml</a:t>
            </a:r>
          </a:p>
          <a:p>
            <a:pPr lvl="0" eaLnBrk="0" hangingPunct="0">
              <a:lnSpc>
                <a:spcPct val="150000"/>
              </a:lnSpc>
            </a:pPr>
            <a:r>
              <a:rPr lang="pl-PL" altLang="zh-CN" sz="1600" dirty="0" smtClean="0">
                <a:solidFill>
                  <a:prstClr val="blac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4848" y="332656"/>
            <a:ext cx="8229600" cy="950044"/>
          </a:xfrm>
        </p:spPr>
        <p:txBody>
          <a:bodyPr/>
          <a:lstStyle/>
          <a:p>
            <a:r>
              <a:rPr lang="pl-PL" altLang="zh-CN" b="1" dirty="0" err="1" smtClean="0">
                <a:solidFill>
                  <a:schemeClr val="tx2"/>
                </a:solidFill>
                <a:ea typeface="SimSun" pitchFamily="2" charset="-122"/>
              </a:rPr>
              <a:t>IsoSource</a:t>
            </a:r>
            <a:r>
              <a:rPr lang="pl-PL" altLang="zh-CN" b="1" dirty="0" smtClean="0">
                <a:solidFill>
                  <a:schemeClr val="tx2"/>
                </a:solidFill>
                <a:ea typeface="SimSun" pitchFamily="2" charset="-122"/>
              </a:rPr>
              <a:t>® Standard </a:t>
            </a:r>
            <a:r>
              <a:rPr lang="pl-PL" altLang="zh-CN" b="1" dirty="0" err="1" smtClean="0">
                <a:solidFill>
                  <a:schemeClr val="tx2"/>
                </a:solidFill>
                <a:ea typeface="SimSun" pitchFamily="2" charset="-122"/>
              </a:rPr>
              <a:t>Fibre</a:t>
            </a:r>
            <a:r>
              <a:rPr lang="pl-PL" b="1" dirty="0" smtClean="0">
                <a:solidFill>
                  <a:schemeClr val="tx2"/>
                </a:solidFill>
              </a:rPr>
              <a:t>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Picture 5" descr="C:\Users\PLPOSA~1\AppData\Local\Temp\PK5586.tmp\Isosource standard_fib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5950" y="1638300"/>
            <a:ext cx="2444362" cy="376399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1" y="1232367"/>
            <a:ext cx="436244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altLang="zh-CN" sz="1600" b="1" dirty="0" smtClean="0">
                <a:solidFill>
                  <a:srgbClr val="027BC6"/>
                </a:solidFill>
              </a:rPr>
              <a:t>Dieta kompletna, </a:t>
            </a:r>
            <a:r>
              <a:rPr lang="pl-PL" altLang="zh-CN" sz="1600" b="1" dirty="0" err="1" smtClean="0">
                <a:solidFill>
                  <a:srgbClr val="027BC6"/>
                </a:solidFill>
              </a:rPr>
              <a:t>normokaloryczna</a:t>
            </a:r>
            <a:r>
              <a:rPr lang="pl-PL" altLang="zh-CN" sz="1600" b="1" dirty="0" smtClean="0">
                <a:solidFill>
                  <a:srgbClr val="027BC6"/>
                </a:solidFill>
              </a:rPr>
              <a:t>, z dodatkiem błonnika,</a:t>
            </a:r>
            <a:br>
              <a:rPr lang="pl-PL" altLang="zh-CN" sz="1600" b="1" dirty="0" smtClean="0">
                <a:solidFill>
                  <a:srgbClr val="027BC6"/>
                </a:solidFill>
              </a:rPr>
            </a:br>
            <a:r>
              <a:rPr lang="pl-PL" altLang="zh-CN" sz="1600" b="1" dirty="0" smtClean="0">
                <a:solidFill>
                  <a:srgbClr val="027BC6"/>
                </a:solidFill>
              </a:rPr>
              <a:t>do podawania doustnego lub przez zgłębnik.</a:t>
            </a:r>
            <a:endParaRPr lang="pl-PL" altLang="zh-CN" sz="1600" b="1" dirty="0" smtClean="0">
              <a:solidFill>
                <a:prstClr val="black"/>
              </a:solidFill>
            </a:endParaRPr>
          </a:p>
          <a:p>
            <a:endParaRPr lang="pl-PL" sz="1600" dirty="0" smtClean="0"/>
          </a:p>
          <a:p>
            <a:pPr>
              <a:buFont typeface="Wingdings" pitchFamily="2" charset="2"/>
              <a:buChar char="ü"/>
            </a:pPr>
            <a:r>
              <a:rPr lang="pl-PL" sz="1600" dirty="0" smtClean="0">
                <a:solidFill>
                  <a:srgbClr val="027BC6"/>
                </a:solidFill>
              </a:rPr>
              <a:t>w przypadku braku lub ograniczenia możliwości normalnego odżywiania, </a:t>
            </a:r>
          </a:p>
          <a:p>
            <a:pPr>
              <a:buFont typeface="Wingdings" pitchFamily="2" charset="2"/>
              <a:buChar char="ü"/>
            </a:pPr>
            <a:r>
              <a:rPr lang="pl-PL" sz="1600" dirty="0" smtClean="0">
                <a:solidFill>
                  <a:srgbClr val="027BC6"/>
                </a:solidFill>
              </a:rPr>
              <a:t>przy normalnym zapotrzebowaniu </a:t>
            </a:r>
            <a:br>
              <a:rPr lang="pl-PL" sz="1600" dirty="0" smtClean="0">
                <a:solidFill>
                  <a:srgbClr val="027BC6"/>
                </a:solidFill>
              </a:rPr>
            </a:br>
            <a:r>
              <a:rPr lang="pl-PL" sz="1600" dirty="0" smtClean="0">
                <a:solidFill>
                  <a:srgbClr val="027BC6"/>
                </a:solidFill>
              </a:rPr>
              <a:t>na energię i składniki odżywcze</a:t>
            </a:r>
          </a:p>
          <a:p>
            <a:pPr>
              <a:buFont typeface="Wingdings" pitchFamily="2" charset="2"/>
              <a:buChar char="ü"/>
            </a:pPr>
            <a:r>
              <a:rPr lang="pl-PL" sz="1600" dirty="0" smtClean="0">
                <a:solidFill>
                  <a:srgbClr val="027BC6"/>
                </a:solidFill>
              </a:rPr>
              <a:t>przy ograniczonym spożyciu żywności </a:t>
            </a:r>
            <a:br>
              <a:rPr lang="pl-PL" sz="1600" dirty="0" smtClean="0">
                <a:solidFill>
                  <a:srgbClr val="027BC6"/>
                </a:solidFill>
              </a:rPr>
            </a:br>
            <a:r>
              <a:rPr lang="pl-PL" sz="1600" dirty="0" smtClean="0">
                <a:solidFill>
                  <a:srgbClr val="027BC6"/>
                </a:solidFill>
              </a:rPr>
              <a:t>i płynów</a:t>
            </a:r>
          </a:p>
          <a:p>
            <a:pPr>
              <a:buFont typeface="Wingdings" pitchFamily="2" charset="2"/>
              <a:buChar char="ü"/>
            </a:pPr>
            <a:r>
              <a:rPr lang="pl-PL" sz="1600" dirty="0" smtClean="0">
                <a:solidFill>
                  <a:srgbClr val="027BC6"/>
                </a:solidFill>
              </a:rPr>
              <a:t>konieczność długotrwałego stosowania diety </a:t>
            </a:r>
            <a:r>
              <a:rPr lang="pl-PL" sz="1600" dirty="0" err="1" smtClean="0">
                <a:solidFill>
                  <a:srgbClr val="027BC6"/>
                </a:solidFill>
              </a:rPr>
              <a:t>bogatoresztkowej</a:t>
            </a:r>
            <a:endParaRPr lang="pl-PL" altLang="zh-CN" sz="1600" dirty="0" smtClean="0">
              <a:solidFill>
                <a:srgbClr val="027BC6"/>
              </a:solidFill>
              <a:ea typeface="SimSun" pitchFamily="2" charset="-122"/>
            </a:endParaRPr>
          </a:p>
          <a:p>
            <a:pPr>
              <a:buFont typeface="Wingdings" pitchFamily="2" charset="2"/>
              <a:buChar char="ü"/>
            </a:pPr>
            <a:endParaRPr lang="pl-PL" sz="1600" dirty="0" smtClean="0">
              <a:solidFill>
                <a:srgbClr val="027BC6"/>
              </a:solidFill>
            </a:endParaRPr>
          </a:p>
          <a:p>
            <a:r>
              <a:rPr lang="pl-PL" sz="1600" dirty="0" smtClean="0"/>
              <a:t>Dawkowanie: </a:t>
            </a:r>
          </a:p>
          <a:p>
            <a:pPr>
              <a:buFont typeface="Wingdings" pitchFamily="2" charset="2"/>
              <a:buChar char="ü"/>
            </a:pPr>
            <a:r>
              <a:rPr lang="pl-PL" sz="1600" dirty="0" smtClean="0"/>
              <a:t>1500-2000 ml jako wyłączne żywienie lub ≥500 ml jako żywienie uzupełniające zgodnie z zaleceniem lekarza.</a:t>
            </a:r>
            <a:endParaRPr lang="pl-PL" altLang="zh-CN" sz="1600" dirty="0" smtClean="0">
              <a:ea typeface="SimSun" pitchFamily="2" charset="-122"/>
            </a:endParaRPr>
          </a:p>
          <a:p>
            <a:pPr lvl="0" eaLnBrk="0" hangingPunct="0">
              <a:lnSpc>
                <a:spcPct val="150000"/>
              </a:lnSpc>
            </a:pPr>
            <a:r>
              <a:rPr lang="pl-PL" altLang="zh-CN" sz="1600" dirty="0" smtClean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563" y="1023938"/>
            <a:ext cx="11334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4848" y="332656"/>
            <a:ext cx="8229600" cy="950044"/>
          </a:xfrm>
        </p:spPr>
        <p:txBody>
          <a:bodyPr/>
          <a:lstStyle/>
          <a:p>
            <a:r>
              <a:rPr lang="pl-PL" altLang="zh-CN" b="1" dirty="0" err="1" smtClean="0">
                <a:solidFill>
                  <a:schemeClr val="tx2"/>
                </a:solidFill>
                <a:ea typeface="SimSun" pitchFamily="2" charset="-122"/>
              </a:rPr>
              <a:t>IsoSource</a:t>
            </a:r>
            <a:r>
              <a:rPr lang="pl-PL" altLang="zh-CN" b="1" dirty="0" smtClean="0">
                <a:solidFill>
                  <a:schemeClr val="tx2"/>
                </a:solidFill>
                <a:ea typeface="SimSun" pitchFamily="2" charset="-122"/>
              </a:rPr>
              <a:t>® Standard </a:t>
            </a:r>
            <a:r>
              <a:rPr lang="pl-PL" altLang="zh-CN" b="1" dirty="0" err="1" smtClean="0">
                <a:solidFill>
                  <a:schemeClr val="tx2"/>
                </a:solidFill>
                <a:ea typeface="SimSun" pitchFamily="2" charset="-122"/>
              </a:rPr>
              <a:t>Fibre</a:t>
            </a:r>
            <a:r>
              <a:rPr lang="pl-PL" b="1" dirty="0" smtClean="0">
                <a:solidFill>
                  <a:schemeClr val="tx2"/>
                </a:solidFill>
              </a:rPr>
              <a:t>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Picture 5" descr="C:\Users\PLPOSA~1\AppData\Local\Temp\PK5586.tmp\Isosource standard_fib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5950" y="1638300"/>
            <a:ext cx="2444362" cy="376399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1" y="1171575"/>
            <a:ext cx="477202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zh-CN" sz="1600" dirty="0" smtClean="0">
                <a:solidFill>
                  <a:prstClr val="black"/>
                </a:solidFill>
                <a:ea typeface="SimSun" pitchFamily="2" charset="-122"/>
              </a:rPr>
              <a:t>1.0 kcal/ml</a:t>
            </a:r>
            <a:endParaRPr lang="pl-PL" altLang="zh-CN" sz="1600" dirty="0" smtClean="0">
              <a:solidFill>
                <a:prstClr val="black"/>
              </a:solidFill>
            </a:endParaRPr>
          </a:p>
          <a:p>
            <a:pPr lvl="0"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zh-CN" sz="1600" dirty="0" smtClean="0">
                <a:solidFill>
                  <a:prstClr val="black"/>
                </a:solidFill>
                <a:ea typeface="SimSun" pitchFamily="2" charset="-122"/>
              </a:rPr>
              <a:t>Rozkład kaloryczny (% kalorii):</a:t>
            </a:r>
            <a:endParaRPr lang="pl-PL" altLang="zh-CN" sz="1600" dirty="0" smtClean="0">
              <a:solidFill>
                <a:prstClr val="black"/>
              </a:solidFill>
            </a:endParaRPr>
          </a:p>
          <a:p>
            <a:pPr lvl="0" eaLnBrk="0" hangingPunct="0">
              <a:lnSpc>
                <a:spcPct val="150000"/>
              </a:lnSpc>
            </a:pPr>
            <a:r>
              <a:rPr lang="pl-PL" altLang="zh-CN" sz="1600" dirty="0" smtClean="0">
                <a:solidFill>
                  <a:prstClr val="black"/>
                </a:solidFill>
                <a:ea typeface="SimSun" pitchFamily="2" charset="-122"/>
              </a:rPr>
              <a:t>Białko/Tłuszcze/Węglowodany/Błonnik: 15/30/52/3</a:t>
            </a:r>
          </a:p>
          <a:p>
            <a:pPr lvl="0"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zh-CN" sz="1600" dirty="0" smtClean="0">
                <a:solidFill>
                  <a:prstClr val="black"/>
                </a:solidFill>
                <a:ea typeface="SimSun" pitchFamily="2" charset="-122"/>
              </a:rPr>
              <a:t>Wzbogacony o EPA/DHA: 0,5 g/1500 kcal</a:t>
            </a:r>
            <a:endParaRPr lang="pl-PL" altLang="zh-CN" sz="1600" dirty="0" smtClean="0">
              <a:solidFill>
                <a:prstClr val="black"/>
              </a:solidFill>
            </a:endParaRPr>
          </a:p>
          <a:p>
            <a:pPr lvl="0"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zh-CN" sz="1600" dirty="0" smtClean="0">
                <a:solidFill>
                  <a:prstClr val="black"/>
                </a:solidFill>
                <a:ea typeface="SimSun" pitchFamily="2" charset="-122"/>
              </a:rPr>
              <a:t>N6:N3 = 4:1</a:t>
            </a:r>
            <a:endParaRPr lang="pl-PL" altLang="zh-CN" sz="1600" dirty="0" smtClean="0">
              <a:solidFill>
                <a:prstClr val="black"/>
              </a:solidFill>
            </a:endParaRPr>
          </a:p>
          <a:p>
            <a:pPr lvl="0"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pl-PL" altLang="zh-CN" sz="1600" dirty="0" smtClean="0">
                <a:solidFill>
                  <a:prstClr val="black"/>
                </a:solidFill>
                <a:ea typeface="SimSun" pitchFamily="2" charset="-122"/>
              </a:rPr>
              <a:t>MCT: 20%</a:t>
            </a: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b="1" dirty="0" smtClean="0">
                <a:solidFill>
                  <a:srgbClr val="027BC6"/>
                </a:solidFill>
              </a:rPr>
              <a:t>IS50™ - SPECJALNA MIESZANKA BŁONNIKA</a:t>
            </a:r>
            <a:r>
              <a:rPr lang="pl-PL" sz="1600" dirty="0" smtClean="0"/>
              <a:t>  </a:t>
            </a:r>
            <a:r>
              <a:rPr lang="pl-PL" sz="1400" dirty="0" smtClean="0"/>
              <a:t>50:50 nierozpuszczalnego i rozpuszczalnego(15 g/l)</a:t>
            </a: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/>
              <a:t>Produkt bezglutenowy</a:t>
            </a: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err="1" smtClean="0"/>
              <a:t>Osmolarność</a:t>
            </a:r>
            <a:r>
              <a:rPr lang="pl-PL" sz="1600" dirty="0" smtClean="0"/>
              <a:t>  264mOsm/l</a:t>
            </a:r>
          </a:p>
          <a:p>
            <a:pPr eaLnBrk="0" hangingPunct="0">
              <a:lnSpc>
                <a:spcPct val="150000"/>
              </a:lnSpc>
            </a:pPr>
            <a:endParaRPr lang="pl-PL" altLang="zh-CN" sz="1400" dirty="0" smtClean="0">
              <a:solidFill>
                <a:prstClr val="black"/>
              </a:solidFill>
              <a:ea typeface="SimSun" pitchFamily="2" charset="-122"/>
            </a:endParaRPr>
          </a:p>
          <a:p>
            <a:pPr lvl="0" eaLnBrk="0" hangingPunct="0">
              <a:lnSpc>
                <a:spcPct val="150000"/>
              </a:lnSpc>
            </a:pPr>
            <a:r>
              <a:rPr lang="pl-PL" altLang="zh-CN" sz="1600" dirty="0" smtClean="0">
                <a:solidFill>
                  <a:prstClr val="black"/>
                </a:solidFill>
                <a:ea typeface="SimSun" pitchFamily="2" charset="-122"/>
              </a:rPr>
              <a:t>Dostępna objętość produktu: 1000 ml</a:t>
            </a:r>
            <a:r>
              <a:rPr lang="pl-PL" altLang="zh-CN" sz="1600" dirty="0" smtClean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563" y="1033463"/>
            <a:ext cx="11334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4848" y="332656"/>
            <a:ext cx="8229600" cy="950044"/>
          </a:xfrm>
        </p:spPr>
        <p:txBody>
          <a:bodyPr/>
          <a:lstStyle/>
          <a:p>
            <a:r>
              <a:rPr lang="pl-PL" b="1" dirty="0" err="1" smtClean="0">
                <a:solidFill>
                  <a:schemeClr val="tx2"/>
                </a:solidFill>
                <a:ea typeface="SimSun"/>
              </a:rPr>
              <a:t>IsoSource</a:t>
            </a:r>
            <a:r>
              <a:rPr lang="pl-PL" b="1" dirty="0" smtClean="0">
                <a:solidFill>
                  <a:schemeClr val="tx2"/>
                </a:solidFill>
                <a:ea typeface="SimSun"/>
              </a:rPr>
              <a:t>® Protein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4" name="Picture 3" descr="C:\Users\PLPOSA~1\AppData\Local\Temp\PKF56A.tmp\Isosource prot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5025" y="1453515"/>
            <a:ext cx="2458593" cy="3931253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181100"/>
          <a:ext cx="4857750" cy="4982082"/>
        </p:xfrm>
        <a:graphic>
          <a:graphicData uri="http://schemas.openxmlformats.org/drawingml/2006/table">
            <a:tbl>
              <a:tblPr/>
              <a:tblGrid>
                <a:gridCol w="4857750"/>
              </a:tblGrid>
              <a:tr h="4982082">
                <a:tc>
                  <a:txBody>
                    <a:bodyPr/>
                    <a:lstStyle/>
                    <a:p>
                      <a:pPr lvl="0"/>
                      <a:r>
                        <a:rPr lang="pl-PL" altLang="zh-CN" sz="1600" b="1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Dieta kompletna, </a:t>
                      </a:r>
                      <a:r>
                        <a:rPr lang="pl-PL" altLang="zh-CN" sz="1600" b="1" dirty="0" err="1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hiperkaloryczna</a:t>
                      </a:r>
                      <a:r>
                        <a:rPr lang="pl-PL" altLang="zh-CN" sz="1600" b="1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, wysokobiałkowa,</a:t>
                      </a:r>
                    </a:p>
                    <a:p>
                      <a:pPr lvl="0"/>
                      <a:r>
                        <a:rPr lang="pl-PL" altLang="zh-CN" sz="1600" b="1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do podawania doustnego</a:t>
                      </a:r>
                      <a:r>
                        <a:rPr lang="pl-PL" altLang="zh-CN" sz="1600" b="1" baseline="0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 lub przez zgłębnik</a:t>
                      </a:r>
                      <a:endParaRPr lang="pl-PL" altLang="zh-CN" sz="1600" b="1" dirty="0" smtClean="0">
                        <a:solidFill>
                          <a:prstClr val="black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pl-PL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pl-PL" sz="1600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w przypadku braku lub ograniczenia możliwości normalnego odżywiania,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pl-PL" sz="1600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przy wysokim zapotrzebowaniu na energię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pl-PL" sz="1600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przy </a:t>
                      </a:r>
                      <a:r>
                        <a:rPr lang="pl-PL" sz="1600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wysokim</a:t>
                      </a:r>
                      <a:r>
                        <a:rPr lang="pl-PL" sz="1600" baseline="0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 zapotrzebowaniu na białko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pl-PL" sz="1600" baseline="0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przy </a:t>
                      </a:r>
                      <a:r>
                        <a:rPr lang="pl-PL" sz="1600" baseline="0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niedoborze białka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pl-PL" sz="1600" baseline="0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w </a:t>
                      </a:r>
                      <a:r>
                        <a:rPr lang="pl-PL" sz="1600" baseline="0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chorobach krytycznych i/lub wycieńczających</a:t>
                      </a:r>
                      <a:endParaRPr lang="pl-PL" sz="1600" dirty="0" smtClean="0">
                        <a:solidFill>
                          <a:srgbClr val="027BC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pl-PL" sz="1600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przy ograniczonym spożyciu żywności </a:t>
                      </a:r>
                      <a:br>
                        <a:rPr lang="pl-PL" sz="1600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1600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i płynów</a:t>
                      </a:r>
                      <a:r>
                        <a:rPr lang="pl-PL" sz="18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altLang="zh-CN" sz="1600" dirty="0" smtClean="0">
                        <a:solidFill>
                          <a:srgbClr val="027BC6"/>
                        </a:solidFill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pl-PL" sz="1600" dirty="0" smtClean="0">
                        <a:solidFill>
                          <a:srgbClr val="027BC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l-PL" sz="1600" dirty="0" smtClean="0">
                          <a:latin typeface="Arial" pitchFamily="34" charset="0"/>
                          <a:cs typeface="Arial" pitchFamily="34" charset="0"/>
                        </a:rPr>
                        <a:t>Dawkowanie: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pl-PL" sz="1600" dirty="0" smtClean="0">
                          <a:latin typeface="Arial" pitchFamily="34" charset="0"/>
                          <a:cs typeface="Arial" pitchFamily="34" charset="0"/>
                        </a:rPr>
                        <a:t>1500-2000 ml jako wyłączne żywienie lub ≥500 ml jako żywienie uzupełniające zgodnie z zaleceniem lekarza.</a:t>
                      </a:r>
                      <a:endParaRPr lang="pl-PL" altLang="zh-CN" sz="1600" dirty="0" smtClean="0"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  <a:p>
                      <a:pPr lvl="0" eaLnBrk="0" hangingPunct="0">
                        <a:lnSpc>
                          <a:spcPct val="150000"/>
                        </a:lnSpc>
                      </a:pPr>
                      <a:r>
                        <a:rPr lang="pl-PL" altLang="zh-CN" sz="16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6273" y="304081"/>
            <a:ext cx="8229600" cy="950044"/>
          </a:xfrm>
        </p:spPr>
        <p:txBody>
          <a:bodyPr/>
          <a:lstStyle/>
          <a:p>
            <a:r>
              <a:rPr lang="pl-PL" b="1" dirty="0" err="1" smtClean="0">
                <a:solidFill>
                  <a:schemeClr val="tx2"/>
                </a:solidFill>
                <a:ea typeface="SimSun"/>
              </a:rPr>
              <a:t>IsoSource</a:t>
            </a:r>
            <a:r>
              <a:rPr lang="pl-PL" b="1" dirty="0" smtClean="0">
                <a:solidFill>
                  <a:schemeClr val="tx2"/>
                </a:solidFill>
                <a:ea typeface="SimSun"/>
              </a:rPr>
              <a:t>® Protein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4" name="Picture 3" descr="C:\Users\PLPOSA~1\AppData\Local\Temp\PKF56A.tmp\Isosource prot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5025" y="1443990"/>
            <a:ext cx="2458593" cy="3931253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1162050"/>
          <a:ext cx="4143375" cy="4591051"/>
        </p:xfrm>
        <a:graphic>
          <a:graphicData uri="http://schemas.openxmlformats.org/drawingml/2006/table">
            <a:tbl>
              <a:tblPr/>
              <a:tblGrid>
                <a:gridCol w="4143375"/>
              </a:tblGrid>
              <a:tr h="459105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l-PL" sz="1600" u="none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1.30 </a:t>
                      </a:r>
                      <a:r>
                        <a:rPr lang="pl-PL" sz="1600" u="none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kcal/ml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l-PL" sz="1600" u="none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Rozkład kaloryczny (% kalorii):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pl-PL" sz="1600" u="none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Białko/Tłuszcze/Węglowodany: </a:t>
                      </a:r>
                      <a:r>
                        <a:rPr lang="pl-PL" sz="1600" u="none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21/30/49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l-PL" sz="1600" u="none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Wzbogacone o EPA/DHA</a:t>
                      </a:r>
                      <a:r>
                        <a:rPr lang="pl-PL" sz="1600" u="none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: 0,5 g/1500 kcal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l-PL" sz="1600" u="none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N6:N3 = 4:1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l-PL" sz="1600" u="none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MCT: 20</a:t>
                      </a:r>
                      <a:r>
                        <a:rPr lang="pl-PL" sz="1600" u="none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%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l-PL" sz="1600" u="none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Produkt</a:t>
                      </a:r>
                      <a:r>
                        <a:rPr lang="pl-PL" sz="1600" u="none" baseline="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bezglutenowy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l-PL" sz="1600" u="none" baseline="0" dirty="0" err="1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Osmolarność</a:t>
                      </a:r>
                      <a:r>
                        <a:rPr lang="pl-PL" sz="1600" u="none" baseline="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283mOsm/l</a:t>
                      </a:r>
                      <a:endParaRPr lang="pl-PL" sz="1600" u="none" dirty="0" smtClean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pl-PL" sz="1600" u="none" dirty="0" smtClean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Dostępna objętość produktu: 500 ml</a:t>
                      </a:r>
                      <a:r>
                        <a:rPr kumimoji="0" lang="pl-PL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latin typeface="Times New Roman"/>
                        <a:ea typeface="SimSu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4848" y="332656"/>
            <a:ext cx="8229600" cy="950044"/>
          </a:xfrm>
        </p:spPr>
        <p:txBody>
          <a:bodyPr/>
          <a:lstStyle/>
          <a:p>
            <a:r>
              <a:rPr lang="pl-PL" b="1" dirty="0" err="1" smtClean="0">
                <a:solidFill>
                  <a:schemeClr val="tx2"/>
                </a:solidFill>
                <a:ea typeface="SimSun"/>
              </a:rPr>
              <a:t>IsoSource</a:t>
            </a:r>
            <a:r>
              <a:rPr lang="pl-PL" b="1" dirty="0" smtClean="0">
                <a:solidFill>
                  <a:schemeClr val="tx2"/>
                </a:solidFill>
                <a:ea typeface="SimSun"/>
              </a:rPr>
              <a:t>® Energy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2176" y="1335089"/>
            <a:ext cx="2374900" cy="379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28650" y="1114425"/>
          <a:ext cx="4371975" cy="4781550"/>
        </p:xfrm>
        <a:graphic>
          <a:graphicData uri="http://schemas.openxmlformats.org/drawingml/2006/table">
            <a:tbl>
              <a:tblPr/>
              <a:tblGrid>
                <a:gridCol w="4371975"/>
              </a:tblGrid>
              <a:tr h="4781550">
                <a:tc>
                  <a:txBody>
                    <a:bodyPr/>
                    <a:lstStyle/>
                    <a:p>
                      <a:pPr lvl="0"/>
                      <a:r>
                        <a:rPr lang="pl-PL" altLang="zh-CN" sz="1600" b="1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Dieta kompletna, </a:t>
                      </a:r>
                      <a:r>
                        <a:rPr lang="pl-PL" altLang="zh-CN" sz="1600" b="1" dirty="0" err="1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hiperkaloryczna</a:t>
                      </a:r>
                      <a:r>
                        <a:rPr lang="pl-PL" altLang="zh-CN" sz="1600" b="1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</a:p>
                    <a:p>
                      <a:pPr lvl="0"/>
                      <a:r>
                        <a:rPr lang="pl-PL" altLang="zh-CN" sz="1600" b="1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do podawania doustnego</a:t>
                      </a:r>
                      <a:r>
                        <a:rPr lang="pl-PL" altLang="zh-CN" sz="1600" b="1" baseline="0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 lub przez zgłębnik</a:t>
                      </a:r>
                      <a:endParaRPr lang="pl-PL" altLang="zh-CN" sz="1600" b="1" dirty="0" smtClean="0">
                        <a:solidFill>
                          <a:prstClr val="black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pl-PL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pl-PL" sz="1600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w przypadku braku lub ograniczenia możliwości normalnego odżywiania,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pl-PL" sz="1600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przy wysokim zapotrzebowaniu na energię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pl-PL" sz="1600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przy ograniczonym spożyciu żywności </a:t>
                      </a:r>
                      <a:br>
                        <a:rPr lang="pl-PL" sz="1600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1600" dirty="0" smtClean="0">
                          <a:solidFill>
                            <a:srgbClr val="027BC6"/>
                          </a:solidFill>
                          <a:latin typeface="Arial" pitchFamily="34" charset="0"/>
                          <a:cs typeface="Arial" pitchFamily="34" charset="0"/>
                        </a:rPr>
                        <a:t>i płynów</a:t>
                      </a:r>
                      <a:r>
                        <a:rPr lang="pl-PL" sz="16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altLang="zh-CN" sz="1600" dirty="0" smtClean="0">
                        <a:solidFill>
                          <a:srgbClr val="027BC6"/>
                        </a:solidFill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  <a:p>
                      <a:endParaRPr lang="pl-PL" sz="1800" i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8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600" dirty="0" smtClean="0">
                        <a:solidFill>
                          <a:srgbClr val="027BC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l-PL" sz="1600" dirty="0" smtClean="0">
                          <a:latin typeface="Arial" pitchFamily="34" charset="0"/>
                          <a:cs typeface="Arial" pitchFamily="34" charset="0"/>
                        </a:rPr>
                        <a:t>Dawkowanie: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pl-PL" sz="1600" dirty="0" smtClean="0">
                          <a:latin typeface="Arial" pitchFamily="34" charset="0"/>
                          <a:cs typeface="Arial" pitchFamily="34" charset="0"/>
                        </a:rPr>
                        <a:t>1500-2000 ml jako wyłączne żywienie lub ≥500 ml jako żywienie uzupełniające zgodnie z zaleceniem lekarza.</a:t>
                      </a:r>
                      <a:endParaRPr lang="pl-PL" altLang="zh-CN" sz="1600" dirty="0" smtClean="0">
                        <a:latin typeface="Arial" pitchFamily="34" charset="0"/>
                        <a:ea typeface="SimSun" pitchFamily="2" charset="-122"/>
                        <a:cs typeface="Arial" pitchFamily="34" charset="0"/>
                      </a:endParaRPr>
                    </a:p>
                    <a:p>
                      <a:pPr lvl="0" eaLnBrk="0" hangingPunct="0">
                        <a:lnSpc>
                          <a:spcPct val="150000"/>
                        </a:lnSpc>
                      </a:pPr>
                      <a:r>
                        <a:rPr lang="pl-PL" altLang="zh-CN" sz="16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Times New Roman"/>
                        <a:ea typeface="SimSu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4848" y="332656"/>
            <a:ext cx="8229600" cy="950044"/>
          </a:xfrm>
        </p:spPr>
        <p:txBody>
          <a:bodyPr/>
          <a:lstStyle/>
          <a:p>
            <a:r>
              <a:rPr lang="pl-PL" b="1" dirty="0" err="1" smtClean="0">
                <a:solidFill>
                  <a:schemeClr val="tx2"/>
                </a:solidFill>
                <a:ea typeface="SimSun"/>
              </a:rPr>
              <a:t>IsoSource</a:t>
            </a:r>
            <a:r>
              <a:rPr lang="pl-PL" b="1" dirty="0" smtClean="0">
                <a:solidFill>
                  <a:schemeClr val="tx2"/>
                </a:solidFill>
                <a:ea typeface="SimSun"/>
              </a:rPr>
              <a:t>® Energy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2176" y="1335089"/>
            <a:ext cx="2374900" cy="379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28650" y="1114425"/>
          <a:ext cx="4371975" cy="5346350"/>
        </p:xfrm>
        <a:graphic>
          <a:graphicData uri="http://schemas.openxmlformats.org/drawingml/2006/table">
            <a:tbl>
              <a:tblPr/>
              <a:tblGrid>
                <a:gridCol w="4371975"/>
              </a:tblGrid>
              <a:tr h="333549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l-PL" sz="1600" u="none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1.30 </a:t>
                      </a:r>
                      <a:r>
                        <a:rPr lang="pl-PL" sz="1600" u="none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kcal/ml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l-PL" sz="1600" u="none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Rozkład kaloryczny (% kalorii):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pl-PL" sz="1600" u="none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Białko/Tłuszcze/Węglowodany: 16/35/49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l-PL" sz="1600" u="none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Wzbogacony</a:t>
                      </a:r>
                      <a:r>
                        <a:rPr lang="pl-PL" sz="1600" u="none" baseline="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o </a:t>
                      </a:r>
                      <a:r>
                        <a:rPr lang="pl-PL" sz="1600" u="none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EPA/DHA</a:t>
                      </a:r>
                      <a:r>
                        <a:rPr lang="pl-PL" sz="1600" u="none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: 0,5 g/1500 kcal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l-PL" sz="1600" u="none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N6:N3 = 4:1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l-PL" sz="1600" u="none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MCT: 20</a:t>
                      </a:r>
                      <a:r>
                        <a:rPr lang="pl-PL" sz="1600" u="none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%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l-PL" sz="1600" u="none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Produkt bezglutenowy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l-PL" sz="1600" u="none" dirty="0" err="1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Osmolarność</a:t>
                      </a:r>
                      <a:r>
                        <a:rPr lang="pl-PL" sz="1600" u="none" baseline="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387 </a:t>
                      </a:r>
                      <a:r>
                        <a:rPr lang="pl-PL" sz="1600" u="none" baseline="0" dirty="0" err="1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mOsm</a:t>
                      </a:r>
                      <a:r>
                        <a:rPr lang="pl-PL" sz="1600" u="none" baseline="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/l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600" u="none" baseline="0" dirty="0" smtClean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600" u="none" dirty="0" smtClean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Dostępna objętość produktu: 500 ml</a:t>
                      </a:r>
                      <a:r>
                        <a:rPr kumimoji="0" lang="pl-PL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latin typeface="Times New Roman"/>
                        <a:ea typeface="SimSu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26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latin typeface="Times New Roman"/>
                        <a:ea typeface="SimSu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estle HealthScience">
      <a:dk1>
        <a:sysClr val="windowText" lastClr="000000"/>
      </a:dk1>
      <a:lt1>
        <a:sysClr val="window" lastClr="FFFFFF"/>
      </a:lt1>
      <a:dk2>
        <a:srgbClr val="0F9BC7"/>
      </a:dk2>
      <a:lt2>
        <a:srgbClr val="D9BB29"/>
      </a:lt2>
      <a:accent1>
        <a:srgbClr val="9AB638"/>
      </a:accent1>
      <a:accent2>
        <a:srgbClr val="6854A4"/>
      </a:accent2>
      <a:accent3>
        <a:srgbClr val="9D2F82"/>
      </a:accent3>
      <a:accent4>
        <a:srgbClr val="B03425"/>
      </a:accent4>
      <a:accent5>
        <a:srgbClr val="CD7D28"/>
      </a:accent5>
      <a:accent6>
        <a:srgbClr val="8F663B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F9BC7"/>
        </a:solidFill>
        <a:ln w="9525">
          <a:noFill/>
          <a:miter lim="800000"/>
          <a:headEnd/>
          <a:tailEnd/>
        </a:ln>
        <a:effectLst>
          <a:outerShdw dist="23000" dir="5400000" rotWithShape="0">
            <a:srgbClr val="808080">
              <a:alpha val="34999"/>
            </a:srgbClr>
          </a:outerShdw>
        </a:effectLst>
      </a:spPr>
      <a:bodyPr anchor="ctr"/>
      <a:lstStyle>
        <a:defPPr algn="ctr">
          <a:defRPr sz="1400" dirty="0" err="1">
            <a:solidFill>
              <a:schemeClr val="lt1"/>
            </a:solidFill>
            <a:latin typeface="Arial" pitchFamily="34" charset="0"/>
            <a:cs typeface="Arial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1636</TotalTime>
  <Words>289</Words>
  <Application>Microsoft Office PowerPoint</Application>
  <PresentationFormat>On-screen Show (4:3)</PresentationFormat>
  <Paragraphs>109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Żywienie dojelitowe – diety standardowe  IsoSource®</vt:lpstr>
      <vt:lpstr>IsoSource® Standard</vt:lpstr>
      <vt:lpstr>IsoSource® Standard  </vt:lpstr>
      <vt:lpstr>IsoSource® Standard Fibre  </vt:lpstr>
      <vt:lpstr>IsoSource® Standard Fibre  </vt:lpstr>
      <vt:lpstr>IsoSource® Protein</vt:lpstr>
      <vt:lpstr>IsoSource® Protein</vt:lpstr>
      <vt:lpstr>IsoSource® Energy</vt:lpstr>
      <vt:lpstr>IsoSource® Energy</vt:lpstr>
    </vt:vector>
  </TitlesOfParts>
  <Company>Nestlé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cwiprae</dc:creator>
  <cp:lastModifiedBy>pldudzinzu</cp:lastModifiedBy>
  <cp:revision>184</cp:revision>
  <dcterms:created xsi:type="dcterms:W3CDTF">2011-01-13T13:04:28Z</dcterms:created>
  <dcterms:modified xsi:type="dcterms:W3CDTF">2012-02-03T10:32:17Z</dcterms:modified>
</cp:coreProperties>
</file>